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34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348" r:id="rId10"/>
    <p:sldId id="418" r:id="rId11"/>
    <p:sldId id="663" r:id="rId12"/>
    <p:sldId id="274" r:id="rId13"/>
    <p:sldId id="270" r:id="rId14"/>
    <p:sldId id="420" r:id="rId15"/>
    <p:sldId id="664" r:id="rId16"/>
    <p:sldId id="278" r:id="rId17"/>
    <p:sldId id="658" r:id="rId18"/>
    <p:sldId id="659" r:id="rId19"/>
    <p:sldId id="660" r:id="rId20"/>
    <p:sldId id="661" r:id="rId21"/>
    <p:sldId id="662" r:id="rId22"/>
    <p:sldId id="651" r:id="rId23"/>
    <p:sldId id="344" r:id="rId24"/>
    <p:sldId id="345" r:id="rId25"/>
    <p:sldId id="652" r:id="rId26"/>
    <p:sldId id="653" r:id="rId27"/>
    <p:sldId id="366" r:id="rId28"/>
    <p:sldId id="654" r:id="rId29"/>
    <p:sldId id="356" r:id="rId30"/>
    <p:sldId id="339" r:id="rId31"/>
    <p:sldId id="655" r:id="rId32"/>
    <p:sldId id="367" r:id="rId33"/>
    <p:sldId id="336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656" r:id="rId45"/>
    <p:sldId id="657" r:id="rId46"/>
    <p:sldId id="406" r:id="rId47"/>
    <p:sldId id="404" r:id="rId48"/>
    <p:sldId id="405" r:id="rId49"/>
    <p:sldId id="311" r:id="rId50"/>
    <p:sldId id="665" r:id="rId51"/>
    <p:sldId id="400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308" r:id="rId75"/>
    <p:sldId id="309" r:id="rId76"/>
    <p:sldId id="313" r:id="rId77"/>
    <p:sldId id="369" r:id="rId78"/>
    <p:sldId id="357" r:id="rId79"/>
    <p:sldId id="327" r:id="rId80"/>
    <p:sldId id="325" r:id="rId81"/>
    <p:sldId id="350" r:id="rId82"/>
    <p:sldId id="332" r:id="rId83"/>
    <p:sldId id="351" r:id="rId84"/>
    <p:sldId id="358" r:id="rId85"/>
    <p:sldId id="359" r:id="rId86"/>
    <p:sldId id="360" r:id="rId87"/>
    <p:sldId id="362" r:id="rId88"/>
    <p:sldId id="363" r:id="rId89"/>
    <p:sldId id="364" r:id="rId90"/>
    <p:sldId id="365" r:id="rId91"/>
    <p:sldId id="370" r:id="rId92"/>
    <p:sldId id="371" r:id="rId93"/>
    <p:sldId id="372" r:id="rId94"/>
    <p:sldId id="373" r:id="rId95"/>
    <p:sldId id="375" r:id="rId96"/>
    <p:sldId id="376" r:id="rId97"/>
    <p:sldId id="377" r:id="rId98"/>
    <p:sldId id="323" r:id="rId99"/>
  </p:sldIdLst>
  <p:sldSz cx="9144000" cy="5143500" type="screen16x9"/>
  <p:notesSz cx="6858000" cy="9144000"/>
  <p:custDataLst>
    <p:tags r:id="rId10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00"/>
    <a:srgbClr val="11AA0F"/>
    <a:srgbClr val="FFE699"/>
    <a:srgbClr val="007452"/>
    <a:srgbClr val="017277"/>
    <a:srgbClr val="6B1F73"/>
    <a:srgbClr val="00833C"/>
    <a:srgbClr val="75BD1C"/>
    <a:srgbClr val="658D1B"/>
    <a:srgbClr val="6C1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58"/>
  </p:normalViewPr>
  <p:slideViewPr>
    <p:cSldViewPr snapToGrid="0" snapToObjects="1" showGuides="1">
      <p:cViewPr varScale="1">
        <p:scale>
          <a:sx n="117" d="100"/>
          <a:sy n="117" d="100"/>
        </p:scale>
        <p:origin x="69" y="5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11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AE44F-2AF8-4BA5-A80A-F86DEB6D4B2E}" type="doc">
      <dgm:prSet loTypeId="urn:microsoft.com/office/officeart/2005/8/layout/hProcess9#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904A6B21-91BF-4203-AC2E-D54AE0F11116}">
      <dgm:prSet phldrT="[Text]" custT="1"/>
      <dgm:spPr/>
      <dgm:t>
        <a:bodyPr/>
        <a:lstStyle/>
        <a:p>
          <a:r>
            <a:rPr lang="en-US" sz="1400" dirty="0"/>
            <a:t>Generally known information about the topic</a:t>
          </a:r>
        </a:p>
      </dgm:t>
    </dgm:pt>
    <dgm:pt modelId="{5600B772-F56A-4829-9DC5-A0D58FDBE32C}" type="parTrans" cxnId="{9D488802-C63A-418A-8189-4B77BC9E9534}">
      <dgm:prSet/>
      <dgm:spPr/>
      <dgm:t>
        <a:bodyPr/>
        <a:lstStyle/>
        <a:p>
          <a:endParaRPr lang="en-US"/>
        </a:p>
      </dgm:t>
    </dgm:pt>
    <dgm:pt modelId="{DBAF11F9-AFB7-4EF3-AE71-6AA2589288DB}" type="sibTrans" cxnId="{9D488802-C63A-418A-8189-4B77BC9E9534}">
      <dgm:prSet/>
      <dgm:spPr/>
      <dgm:t>
        <a:bodyPr/>
        <a:lstStyle/>
        <a:p>
          <a:endParaRPr lang="en-US"/>
        </a:p>
      </dgm:t>
    </dgm:pt>
    <dgm:pt modelId="{51AC6C64-F195-4B7A-B4F8-079DA6A8182D}">
      <dgm:prSet phldrT="[Text]" custT="1"/>
      <dgm:spPr/>
      <dgm:t>
        <a:bodyPr/>
        <a:lstStyle/>
        <a:p>
          <a:r>
            <a:rPr lang="en-US" sz="1400" dirty="0"/>
            <a:t>Prior studies’ historical context to your research</a:t>
          </a:r>
        </a:p>
      </dgm:t>
    </dgm:pt>
    <dgm:pt modelId="{5C61FE64-664A-442C-8F19-05C0CAAA6C92}" type="parTrans" cxnId="{2AD9F385-264C-4305-9FE0-9D7D4BBD4EF6}">
      <dgm:prSet/>
      <dgm:spPr/>
      <dgm:t>
        <a:bodyPr/>
        <a:lstStyle/>
        <a:p>
          <a:endParaRPr lang="en-US"/>
        </a:p>
      </dgm:t>
    </dgm:pt>
    <dgm:pt modelId="{D0B07628-5917-4A8F-86DD-A5930B6CAF9E}" type="sibTrans" cxnId="{2AD9F385-264C-4305-9FE0-9D7D4BBD4EF6}">
      <dgm:prSet/>
      <dgm:spPr/>
      <dgm:t>
        <a:bodyPr/>
        <a:lstStyle/>
        <a:p>
          <a:endParaRPr lang="en-US"/>
        </a:p>
      </dgm:t>
    </dgm:pt>
    <dgm:pt modelId="{1B478BFF-C9CC-4E6F-85EC-17B0FB44B592}">
      <dgm:prSet phldrT="[Text]" custT="1"/>
      <dgm:spPr/>
      <dgm:t>
        <a:bodyPr/>
        <a:lstStyle/>
        <a:p>
          <a:r>
            <a:rPr lang="en-US" sz="1400" dirty="0"/>
            <a:t>Your hypothesis and an overview </a:t>
          </a:r>
          <a:br>
            <a:rPr lang="en-US" sz="1400" dirty="0"/>
          </a:br>
          <a:r>
            <a:rPr lang="en-US" sz="1400" dirty="0"/>
            <a:t>of the results</a:t>
          </a:r>
        </a:p>
      </dgm:t>
    </dgm:pt>
    <dgm:pt modelId="{F1E4A4A6-CAFD-4C3F-A8BA-680786200262}" type="parTrans" cxnId="{DE8E3DA7-8612-48B6-85AD-43B811FB0DF2}">
      <dgm:prSet/>
      <dgm:spPr/>
      <dgm:t>
        <a:bodyPr/>
        <a:lstStyle/>
        <a:p>
          <a:endParaRPr lang="en-US"/>
        </a:p>
      </dgm:t>
    </dgm:pt>
    <dgm:pt modelId="{E9CCDFAA-2532-45B5-AE6B-C403FF2A1336}" type="sibTrans" cxnId="{DE8E3DA7-8612-48B6-85AD-43B811FB0DF2}">
      <dgm:prSet/>
      <dgm:spPr/>
      <dgm:t>
        <a:bodyPr/>
        <a:lstStyle/>
        <a:p>
          <a:endParaRPr lang="en-US"/>
        </a:p>
      </dgm:t>
    </dgm:pt>
    <dgm:pt modelId="{74F3E095-E6AB-4952-B30F-63B7A479DADC}">
      <dgm:prSet phldrT="[Text]" custT="1"/>
      <dgm:spPr/>
      <dgm:t>
        <a:bodyPr/>
        <a:lstStyle/>
        <a:p>
          <a:r>
            <a:rPr lang="en-US" sz="1400" dirty="0"/>
            <a:t>How the article is organized</a:t>
          </a:r>
        </a:p>
      </dgm:t>
    </dgm:pt>
    <dgm:pt modelId="{12678A62-8351-4181-8F4C-7C6A93ED8F6B}" type="parTrans" cxnId="{1A9F852C-0B9F-411E-9F6F-635D26C3AAF2}">
      <dgm:prSet/>
      <dgm:spPr/>
      <dgm:t>
        <a:bodyPr/>
        <a:lstStyle/>
        <a:p>
          <a:endParaRPr lang="en-US"/>
        </a:p>
      </dgm:t>
    </dgm:pt>
    <dgm:pt modelId="{392D79EB-2164-4E0A-B912-FAC2B7D6A8D1}" type="sibTrans" cxnId="{1A9F852C-0B9F-411E-9F6F-635D26C3AAF2}">
      <dgm:prSet/>
      <dgm:spPr/>
      <dgm:t>
        <a:bodyPr/>
        <a:lstStyle/>
        <a:p>
          <a:endParaRPr lang="en-US"/>
        </a:p>
      </dgm:t>
    </dgm:pt>
    <dgm:pt modelId="{3A27CC62-51B3-476D-80AE-9A43C8F4257B}" type="pres">
      <dgm:prSet presAssocID="{640AE44F-2AF8-4BA5-A80A-F86DEB6D4B2E}" presName="CompostProcess" presStyleCnt="0">
        <dgm:presLayoutVars>
          <dgm:dir/>
          <dgm:resizeHandles val="exact"/>
        </dgm:presLayoutVars>
      </dgm:prSet>
      <dgm:spPr/>
    </dgm:pt>
    <dgm:pt modelId="{A084BD6D-34B4-4A7B-B362-B3459E6052E4}" type="pres">
      <dgm:prSet presAssocID="{640AE44F-2AF8-4BA5-A80A-F86DEB6D4B2E}" presName="arrow" presStyleLbl="bgShp" presStyleIdx="0" presStyleCnt="1" custLinFactNeighborY="305"/>
      <dgm:spPr/>
    </dgm:pt>
    <dgm:pt modelId="{AA768D02-0687-4DFB-8782-70BEC51026A9}" type="pres">
      <dgm:prSet presAssocID="{640AE44F-2AF8-4BA5-A80A-F86DEB6D4B2E}" presName="linearProcess" presStyleCnt="0"/>
      <dgm:spPr/>
    </dgm:pt>
    <dgm:pt modelId="{9F13FEB1-3A6B-4A4B-9DC2-B2CC3BA3EEAA}" type="pres">
      <dgm:prSet presAssocID="{904A6B21-91BF-4203-AC2E-D54AE0F11116}" presName="textNode" presStyleLbl="node1" presStyleIdx="0" presStyleCnt="4">
        <dgm:presLayoutVars>
          <dgm:bulletEnabled val="1"/>
        </dgm:presLayoutVars>
      </dgm:prSet>
      <dgm:spPr/>
    </dgm:pt>
    <dgm:pt modelId="{2999200A-C950-4BC1-86D0-A9B3DA48F440}" type="pres">
      <dgm:prSet presAssocID="{DBAF11F9-AFB7-4EF3-AE71-6AA2589288DB}" presName="sibTrans" presStyleCnt="0"/>
      <dgm:spPr/>
    </dgm:pt>
    <dgm:pt modelId="{CE4C8744-B5BE-4285-9B80-8EE6D946CD62}" type="pres">
      <dgm:prSet presAssocID="{51AC6C64-F195-4B7A-B4F8-079DA6A8182D}" presName="textNode" presStyleLbl="node1" presStyleIdx="1" presStyleCnt="4">
        <dgm:presLayoutVars>
          <dgm:bulletEnabled val="1"/>
        </dgm:presLayoutVars>
      </dgm:prSet>
      <dgm:spPr/>
    </dgm:pt>
    <dgm:pt modelId="{B90F3975-0768-4C39-93A4-24D2951551E2}" type="pres">
      <dgm:prSet presAssocID="{D0B07628-5917-4A8F-86DD-A5930B6CAF9E}" presName="sibTrans" presStyleCnt="0"/>
      <dgm:spPr/>
    </dgm:pt>
    <dgm:pt modelId="{D7B163C1-7130-42B6-B14E-188C61B04A76}" type="pres">
      <dgm:prSet presAssocID="{1B478BFF-C9CC-4E6F-85EC-17B0FB44B592}" presName="textNode" presStyleLbl="node1" presStyleIdx="2" presStyleCnt="4">
        <dgm:presLayoutVars>
          <dgm:bulletEnabled val="1"/>
        </dgm:presLayoutVars>
      </dgm:prSet>
      <dgm:spPr/>
    </dgm:pt>
    <dgm:pt modelId="{94B1CEAA-7E87-4257-9EE8-4728B0A263C9}" type="pres">
      <dgm:prSet presAssocID="{E9CCDFAA-2532-45B5-AE6B-C403FF2A1336}" presName="sibTrans" presStyleCnt="0"/>
      <dgm:spPr/>
    </dgm:pt>
    <dgm:pt modelId="{902D9EA6-CDD0-47DB-881C-4A7B6691D796}" type="pres">
      <dgm:prSet presAssocID="{74F3E095-E6AB-4952-B30F-63B7A479DAD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C87F8002-9B4C-497C-9AD0-A2B710437320}" type="presOf" srcId="{74F3E095-E6AB-4952-B30F-63B7A479DADC}" destId="{902D9EA6-CDD0-47DB-881C-4A7B6691D796}" srcOrd="0" destOrd="0" presId="urn:microsoft.com/office/officeart/2005/8/layout/hProcess9#1"/>
    <dgm:cxn modelId="{9D488802-C63A-418A-8189-4B77BC9E9534}" srcId="{640AE44F-2AF8-4BA5-A80A-F86DEB6D4B2E}" destId="{904A6B21-91BF-4203-AC2E-D54AE0F11116}" srcOrd="0" destOrd="0" parTransId="{5600B772-F56A-4829-9DC5-A0D58FDBE32C}" sibTransId="{DBAF11F9-AFB7-4EF3-AE71-6AA2589288DB}"/>
    <dgm:cxn modelId="{973D5026-4A4C-4D72-AED8-2D505A23A417}" type="presOf" srcId="{1B478BFF-C9CC-4E6F-85EC-17B0FB44B592}" destId="{D7B163C1-7130-42B6-B14E-188C61B04A76}" srcOrd="0" destOrd="0" presId="urn:microsoft.com/office/officeart/2005/8/layout/hProcess9#1"/>
    <dgm:cxn modelId="{1A9F852C-0B9F-411E-9F6F-635D26C3AAF2}" srcId="{640AE44F-2AF8-4BA5-A80A-F86DEB6D4B2E}" destId="{74F3E095-E6AB-4952-B30F-63B7A479DADC}" srcOrd="3" destOrd="0" parTransId="{12678A62-8351-4181-8F4C-7C6A93ED8F6B}" sibTransId="{392D79EB-2164-4E0A-B912-FAC2B7D6A8D1}"/>
    <dgm:cxn modelId="{16778361-EEA7-4436-A9F4-5E11713D522B}" type="presOf" srcId="{51AC6C64-F195-4B7A-B4F8-079DA6A8182D}" destId="{CE4C8744-B5BE-4285-9B80-8EE6D946CD62}" srcOrd="0" destOrd="0" presId="urn:microsoft.com/office/officeart/2005/8/layout/hProcess9#1"/>
    <dgm:cxn modelId="{2AD9F385-264C-4305-9FE0-9D7D4BBD4EF6}" srcId="{640AE44F-2AF8-4BA5-A80A-F86DEB6D4B2E}" destId="{51AC6C64-F195-4B7A-B4F8-079DA6A8182D}" srcOrd="1" destOrd="0" parTransId="{5C61FE64-664A-442C-8F19-05C0CAAA6C92}" sibTransId="{D0B07628-5917-4A8F-86DD-A5930B6CAF9E}"/>
    <dgm:cxn modelId="{DB82A891-2583-4F27-A434-D5E7A8C7C83F}" type="presOf" srcId="{904A6B21-91BF-4203-AC2E-D54AE0F11116}" destId="{9F13FEB1-3A6B-4A4B-9DC2-B2CC3BA3EEAA}" srcOrd="0" destOrd="0" presId="urn:microsoft.com/office/officeart/2005/8/layout/hProcess9#1"/>
    <dgm:cxn modelId="{DE8E3DA7-8612-48B6-85AD-43B811FB0DF2}" srcId="{640AE44F-2AF8-4BA5-A80A-F86DEB6D4B2E}" destId="{1B478BFF-C9CC-4E6F-85EC-17B0FB44B592}" srcOrd="2" destOrd="0" parTransId="{F1E4A4A6-CAFD-4C3F-A8BA-680786200262}" sibTransId="{E9CCDFAA-2532-45B5-AE6B-C403FF2A1336}"/>
    <dgm:cxn modelId="{2CC16FE9-1245-4D3E-A70B-CBEFE643EAD5}" type="presOf" srcId="{640AE44F-2AF8-4BA5-A80A-F86DEB6D4B2E}" destId="{3A27CC62-51B3-476D-80AE-9A43C8F4257B}" srcOrd="0" destOrd="0" presId="urn:microsoft.com/office/officeart/2005/8/layout/hProcess9#1"/>
    <dgm:cxn modelId="{0610336C-8D33-43F1-9504-8A8B16BF73DA}" type="presParOf" srcId="{3A27CC62-51B3-476D-80AE-9A43C8F4257B}" destId="{A084BD6D-34B4-4A7B-B362-B3459E6052E4}" srcOrd="0" destOrd="0" presId="urn:microsoft.com/office/officeart/2005/8/layout/hProcess9#1"/>
    <dgm:cxn modelId="{B2C7A3D0-F779-4ADC-B19A-1F15B08936A0}" type="presParOf" srcId="{3A27CC62-51B3-476D-80AE-9A43C8F4257B}" destId="{AA768D02-0687-4DFB-8782-70BEC51026A9}" srcOrd="1" destOrd="0" presId="urn:microsoft.com/office/officeart/2005/8/layout/hProcess9#1"/>
    <dgm:cxn modelId="{D05F9AF9-C2D2-41BB-A0E8-0B8AE3E752D9}" type="presParOf" srcId="{AA768D02-0687-4DFB-8782-70BEC51026A9}" destId="{9F13FEB1-3A6B-4A4B-9DC2-B2CC3BA3EEAA}" srcOrd="0" destOrd="0" presId="urn:microsoft.com/office/officeart/2005/8/layout/hProcess9#1"/>
    <dgm:cxn modelId="{B6A20253-43D6-45FD-838F-7F6FE31B5C83}" type="presParOf" srcId="{AA768D02-0687-4DFB-8782-70BEC51026A9}" destId="{2999200A-C950-4BC1-86D0-A9B3DA48F440}" srcOrd="1" destOrd="0" presId="urn:microsoft.com/office/officeart/2005/8/layout/hProcess9#1"/>
    <dgm:cxn modelId="{DE300EFB-39F6-4282-AC9D-E61F82449DEB}" type="presParOf" srcId="{AA768D02-0687-4DFB-8782-70BEC51026A9}" destId="{CE4C8744-B5BE-4285-9B80-8EE6D946CD62}" srcOrd="2" destOrd="0" presId="urn:microsoft.com/office/officeart/2005/8/layout/hProcess9#1"/>
    <dgm:cxn modelId="{A024DE80-55A6-4558-8501-468FFDC41078}" type="presParOf" srcId="{AA768D02-0687-4DFB-8782-70BEC51026A9}" destId="{B90F3975-0768-4C39-93A4-24D2951551E2}" srcOrd="3" destOrd="0" presId="urn:microsoft.com/office/officeart/2005/8/layout/hProcess9#1"/>
    <dgm:cxn modelId="{B8F693E9-5EED-4DF4-B1C1-C15A90CE30A5}" type="presParOf" srcId="{AA768D02-0687-4DFB-8782-70BEC51026A9}" destId="{D7B163C1-7130-42B6-B14E-188C61B04A76}" srcOrd="4" destOrd="0" presId="urn:microsoft.com/office/officeart/2005/8/layout/hProcess9#1"/>
    <dgm:cxn modelId="{0CA32539-94C1-4C12-B84A-C3A50AFDC29D}" type="presParOf" srcId="{AA768D02-0687-4DFB-8782-70BEC51026A9}" destId="{94B1CEAA-7E87-4257-9EE8-4728B0A263C9}" srcOrd="5" destOrd="0" presId="urn:microsoft.com/office/officeart/2005/8/layout/hProcess9#1"/>
    <dgm:cxn modelId="{778CB418-1649-4167-823F-FA07D798EE11}" type="presParOf" srcId="{AA768D02-0687-4DFB-8782-70BEC51026A9}" destId="{902D9EA6-CDD0-47DB-881C-4A7B6691D796}" srcOrd="6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4AF32F-1298-4CA1-B074-44C77ADC5B9B}" type="doc">
      <dgm:prSet loTypeId="urn:microsoft.com/office/officeart/2008/layout/VerticalCurvedList#1" loCatId="list" qsTypeId="urn:microsoft.com/office/officeart/2005/8/quickstyle/simple1#2" qsCatId="simple" csTypeId="urn:microsoft.com/office/officeart/2005/8/colors/accent2_2#1" csCatId="accent2" phldr="1"/>
      <dgm:spPr/>
      <dgm:t>
        <a:bodyPr/>
        <a:lstStyle/>
        <a:p>
          <a:endParaRPr lang="en-US"/>
        </a:p>
      </dgm:t>
    </dgm:pt>
    <dgm:pt modelId="{52499BB3-F4C8-4C98-8BB8-C1BC8E7797F9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在更广泛读者间传播科研成果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0BF640-F774-4D06-8032-6821BBDC0268}" type="parTrans" cxnId="{F7A0951C-B12B-4A9B-B2B4-4BC1A9BA54B6}">
      <dgm:prSet/>
      <dgm:spPr/>
      <dgm:t>
        <a:bodyPr/>
        <a:lstStyle/>
        <a:p>
          <a:endParaRPr lang="en-US"/>
        </a:p>
      </dgm:t>
    </dgm:pt>
    <dgm:pt modelId="{BBD1AC32-DE45-4CD9-8ABF-C3931899CA83}" type="sibTrans" cxnId="{F7A0951C-B12B-4A9B-B2B4-4BC1A9BA54B6}">
      <dgm:prSet/>
      <dgm:spPr/>
      <dgm:t>
        <a:bodyPr/>
        <a:lstStyle/>
        <a:p>
          <a:endParaRPr lang="en-US"/>
        </a:p>
      </dgm:t>
    </dgm:pt>
    <dgm:pt modelId="{628518B6-C5CE-4673-8668-FFD825ACD974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有利于同行在自己研究的基础上推进领域进步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6918AB-0E51-48B8-AE6C-4E7BE351BB5E}" type="parTrans" cxnId="{1388D475-29CB-4A14-A63F-9BAC22F554D8}">
      <dgm:prSet/>
      <dgm:spPr/>
      <dgm:t>
        <a:bodyPr/>
        <a:lstStyle/>
        <a:p>
          <a:endParaRPr lang="en-US"/>
        </a:p>
      </dgm:t>
    </dgm:pt>
    <dgm:pt modelId="{01AF2C56-ADD2-450B-A702-378C5A349713}" type="sibTrans" cxnId="{1388D475-29CB-4A14-A63F-9BAC22F554D8}">
      <dgm:prSet/>
      <dgm:spPr/>
      <dgm:t>
        <a:bodyPr/>
        <a:lstStyle/>
        <a:p>
          <a:endParaRPr lang="en-US"/>
        </a:p>
      </dgm:t>
    </dgm:pt>
    <dgm:pt modelId="{2D51D0B7-C2DB-4F22-A583-E7A56808B50A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符合资助机构对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OA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出版的要求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D1FF0B8-CA35-4DE3-9E33-054FBAD9FE7F}" type="parTrans" cxnId="{37AC9D91-72B6-4AC7-AA13-515CF4796F20}">
      <dgm:prSet/>
      <dgm:spPr/>
      <dgm:t>
        <a:bodyPr/>
        <a:lstStyle/>
        <a:p>
          <a:endParaRPr lang="en-US"/>
        </a:p>
      </dgm:t>
    </dgm:pt>
    <dgm:pt modelId="{A1CB8D82-00A5-45C7-80AC-3CE6D5D90560}" type="sibTrans" cxnId="{37AC9D91-72B6-4AC7-AA13-515CF4796F20}">
      <dgm:prSet/>
      <dgm:spPr/>
      <dgm:t>
        <a:bodyPr/>
        <a:lstStyle/>
        <a:p>
          <a:endParaRPr lang="en-US"/>
        </a:p>
      </dgm:t>
    </dgm:pt>
    <dgm:pt modelId="{1F0C8786-F3A9-48A7-AE3C-0FF5FF0125A0}" type="pres">
      <dgm:prSet presAssocID="{004AF32F-1298-4CA1-B074-44C77ADC5B9B}" presName="Name0" presStyleCnt="0">
        <dgm:presLayoutVars>
          <dgm:chMax val="7"/>
          <dgm:chPref val="7"/>
          <dgm:dir/>
        </dgm:presLayoutVars>
      </dgm:prSet>
      <dgm:spPr/>
    </dgm:pt>
    <dgm:pt modelId="{3DBBC378-FC62-4200-976F-D0BA6590934E}" type="pres">
      <dgm:prSet presAssocID="{004AF32F-1298-4CA1-B074-44C77ADC5B9B}" presName="Name1" presStyleCnt="0"/>
      <dgm:spPr/>
    </dgm:pt>
    <dgm:pt modelId="{59541047-167D-45AC-BEEA-6089BDCB55AD}" type="pres">
      <dgm:prSet presAssocID="{004AF32F-1298-4CA1-B074-44C77ADC5B9B}" presName="cycle" presStyleCnt="0"/>
      <dgm:spPr/>
    </dgm:pt>
    <dgm:pt modelId="{4BB3C484-D535-4915-AB30-6ED79E800E6E}" type="pres">
      <dgm:prSet presAssocID="{004AF32F-1298-4CA1-B074-44C77ADC5B9B}" presName="srcNode" presStyleLbl="node1" presStyleIdx="0" presStyleCnt="3"/>
      <dgm:spPr/>
    </dgm:pt>
    <dgm:pt modelId="{24AA6929-5246-42C1-B461-C8CC0AF33501}" type="pres">
      <dgm:prSet presAssocID="{004AF32F-1298-4CA1-B074-44C77ADC5B9B}" presName="conn" presStyleLbl="parChTrans1D2" presStyleIdx="0" presStyleCnt="1"/>
      <dgm:spPr/>
    </dgm:pt>
    <dgm:pt modelId="{00486E54-0BDB-4260-85EF-61BC1CCDBE4D}" type="pres">
      <dgm:prSet presAssocID="{004AF32F-1298-4CA1-B074-44C77ADC5B9B}" presName="extraNode" presStyleLbl="node1" presStyleIdx="0" presStyleCnt="3"/>
      <dgm:spPr/>
    </dgm:pt>
    <dgm:pt modelId="{DEFE2483-C750-47AB-BBFD-9BF2757D92CF}" type="pres">
      <dgm:prSet presAssocID="{004AF32F-1298-4CA1-B074-44C77ADC5B9B}" presName="dstNode" presStyleLbl="node1" presStyleIdx="0" presStyleCnt="3"/>
      <dgm:spPr/>
    </dgm:pt>
    <dgm:pt modelId="{07D3D9A6-0258-429B-82EA-570BFB4EC96F}" type="pres">
      <dgm:prSet presAssocID="{52499BB3-F4C8-4C98-8BB8-C1BC8E7797F9}" presName="text_1" presStyleLbl="node1" presStyleIdx="0" presStyleCnt="3" custScaleX="109929">
        <dgm:presLayoutVars>
          <dgm:bulletEnabled val="1"/>
        </dgm:presLayoutVars>
      </dgm:prSet>
      <dgm:spPr/>
    </dgm:pt>
    <dgm:pt modelId="{C1E1FF5A-03FC-4DB3-8C16-4B8D56DED653}" type="pres">
      <dgm:prSet presAssocID="{52499BB3-F4C8-4C98-8BB8-C1BC8E7797F9}" presName="accent_1" presStyleCnt="0"/>
      <dgm:spPr/>
    </dgm:pt>
    <dgm:pt modelId="{F477E373-AE20-4310-930F-13FA1C936AE0}" type="pres">
      <dgm:prSet presAssocID="{52499BB3-F4C8-4C98-8BB8-C1BC8E7797F9}" presName="accentRepeatNode" presStyleLbl="solidFgAcc1" presStyleIdx="0" presStyleCnt="3"/>
      <dgm:spPr/>
    </dgm:pt>
    <dgm:pt modelId="{AA1759D9-7273-42F0-9D78-266BC0B68D89}" type="pres">
      <dgm:prSet presAssocID="{628518B6-C5CE-4673-8668-FFD825ACD974}" presName="text_2" presStyleLbl="node1" presStyleIdx="1" presStyleCnt="3" custScaleX="110107">
        <dgm:presLayoutVars>
          <dgm:bulletEnabled val="1"/>
        </dgm:presLayoutVars>
      </dgm:prSet>
      <dgm:spPr/>
    </dgm:pt>
    <dgm:pt modelId="{97F5A39A-0A4C-4F86-861F-6E59E1B96523}" type="pres">
      <dgm:prSet presAssocID="{628518B6-C5CE-4673-8668-FFD825ACD974}" presName="accent_2" presStyleCnt="0"/>
      <dgm:spPr/>
    </dgm:pt>
    <dgm:pt modelId="{215055A6-555E-4804-A1E8-7ABCE1303126}" type="pres">
      <dgm:prSet presAssocID="{628518B6-C5CE-4673-8668-FFD825ACD974}" presName="accentRepeatNode" presStyleLbl="solidFgAcc1" presStyleIdx="1" presStyleCnt="3"/>
      <dgm:spPr/>
    </dgm:pt>
    <dgm:pt modelId="{1C278AF5-08B3-4FEF-9B81-557662C9F318}" type="pres">
      <dgm:prSet presAssocID="{2D51D0B7-C2DB-4F22-A583-E7A56808B50A}" presName="text_3" presStyleLbl="node1" presStyleIdx="2" presStyleCnt="3" custScaleX="109013">
        <dgm:presLayoutVars>
          <dgm:bulletEnabled val="1"/>
        </dgm:presLayoutVars>
      </dgm:prSet>
      <dgm:spPr/>
    </dgm:pt>
    <dgm:pt modelId="{463B78B6-1FEE-4D0D-AE45-DF28E4912C1D}" type="pres">
      <dgm:prSet presAssocID="{2D51D0B7-C2DB-4F22-A583-E7A56808B50A}" presName="accent_3" presStyleCnt="0"/>
      <dgm:spPr/>
    </dgm:pt>
    <dgm:pt modelId="{F1D490D2-CC4A-4894-A96B-865016C0D7FD}" type="pres">
      <dgm:prSet presAssocID="{2D51D0B7-C2DB-4F22-A583-E7A56808B50A}" presName="accentRepeatNode" presStyleLbl="solidFgAcc1" presStyleIdx="2" presStyleCnt="3"/>
      <dgm:spPr/>
    </dgm:pt>
  </dgm:ptLst>
  <dgm:cxnLst>
    <dgm:cxn modelId="{F7A0951C-B12B-4A9B-B2B4-4BC1A9BA54B6}" srcId="{004AF32F-1298-4CA1-B074-44C77ADC5B9B}" destId="{52499BB3-F4C8-4C98-8BB8-C1BC8E7797F9}" srcOrd="0" destOrd="0" parTransId="{450BF640-F774-4D06-8032-6821BBDC0268}" sibTransId="{BBD1AC32-DE45-4CD9-8ABF-C3931899CA83}"/>
    <dgm:cxn modelId="{118F6829-25D9-4508-B358-D87763E8FA8B}" type="presOf" srcId="{2D51D0B7-C2DB-4F22-A583-E7A56808B50A}" destId="{1C278AF5-08B3-4FEF-9B81-557662C9F318}" srcOrd="0" destOrd="0" presId="urn:microsoft.com/office/officeart/2008/layout/VerticalCurvedList#1"/>
    <dgm:cxn modelId="{D3770541-9EFC-4ADA-852F-A9778455BEC2}" type="presOf" srcId="{52499BB3-F4C8-4C98-8BB8-C1BC8E7797F9}" destId="{07D3D9A6-0258-429B-82EA-570BFB4EC96F}" srcOrd="0" destOrd="0" presId="urn:microsoft.com/office/officeart/2008/layout/VerticalCurvedList#1"/>
    <dgm:cxn modelId="{DDC9C96D-7C57-4099-AF41-F850AA3C3F91}" type="presOf" srcId="{BBD1AC32-DE45-4CD9-8ABF-C3931899CA83}" destId="{24AA6929-5246-42C1-B461-C8CC0AF33501}" srcOrd="0" destOrd="0" presId="urn:microsoft.com/office/officeart/2008/layout/VerticalCurvedList#1"/>
    <dgm:cxn modelId="{7E118B51-2231-41D7-8254-93DC9AF31587}" type="presOf" srcId="{628518B6-C5CE-4673-8668-FFD825ACD974}" destId="{AA1759D9-7273-42F0-9D78-266BC0B68D89}" srcOrd="0" destOrd="0" presId="urn:microsoft.com/office/officeart/2008/layout/VerticalCurvedList#1"/>
    <dgm:cxn modelId="{1388D475-29CB-4A14-A63F-9BAC22F554D8}" srcId="{004AF32F-1298-4CA1-B074-44C77ADC5B9B}" destId="{628518B6-C5CE-4673-8668-FFD825ACD974}" srcOrd="1" destOrd="0" parTransId="{AF6918AB-0E51-48B8-AE6C-4E7BE351BB5E}" sibTransId="{01AF2C56-ADD2-450B-A702-378C5A349713}"/>
    <dgm:cxn modelId="{37AC9D91-72B6-4AC7-AA13-515CF4796F20}" srcId="{004AF32F-1298-4CA1-B074-44C77ADC5B9B}" destId="{2D51D0B7-C2DB-4F22-A583-E7A56808B50A}" srcOrd="2" destOrd="0" parTransId="{DD1FF0B8-CA35-4DE3-9E33-054FBAD9FE7F}" sibTransId="{A1CB8D82-00A5-45C7-80AC-3CE6D5D90560}"/>
    <dgm:cxn modelId="{C9422A9C-049F-42D4-BC4D-50297CAEFCD8}" type="presOf" srcId="{004AF32F-1298-4CA1-B074-44C77ADC5B9B}" destId="{1F0C8786-F3A9-48A7-AE3C-0FF5FF0125A0}" srcOrd="0" destOrd="0" presId="urn:microsoft.com/office/officeart/2008/layout/VerticalCurvedList#1"/>
    <dgm:cxn modelId="{FA86E450-5433-4393-9C7F-E21CDA3B274D}" type="presParOf" srcId="{1F0C8786-F3A9-48A7-AE3C-0FF5FF0125A0}" destId="{3DBBC378-FC62-4200-976F-D0BA6590934E}" srcOrd="0" destOrd="0" presId="urn:microsoft.com/office/officeart/2008/layout/VerticalCurvedList#1"/>
    <dgm:cxn modelId="{47DF0444-C72B-49CE-8C13-B2294CF2412B}" type="presParOf" srcId="{3DBBC378-FC62-4200-976F-D0BA6590934E}" destId="{59541047-167D-45AC-BEEA-6089BDCB55AD}" srcOrd="0" destOrd="0" presId="urn:microsoft.com/office/officeart/2008/layout/VerticalCurvedList#1"/>
    <dgm:cxn modelId="{4AF7EA96-E7D8-4DCE-847F-71C31F58D254}" type="presParOf" srcId="{59541047-167D-45AC-BEEA-6089BDCB55AD}" destId="{4BB3C484-D535-4915-AB30-6ED79E800E6E}" srcOrd="0" destOrd="0" presId="urn:microsoft.com/office/officeart/2008/layout/VerticalCurvedList#1"/>
    <dgm:cxn modelId="{47381C40-1B55-465C-AAA0-205C411FFC14}" type="presParOf" srcId="{59541047-167D-45AC-BEEA-6089BDCB55AD}" destId="{24AA6929-5246-42C1-B461-C8CC0AF33501}" srcOrd="1" destOrd="0" presId="urn:microsoft.com/office/officeart/2008/layout/VerticalCurvedList#1"/>
    <dgm:cxn modelId="{35348440-CE22-4274-B6F8-5EA52D4703ED}" type="presParOf" srcId="{59541047-167D-45AC-BEEA-6089BDCB55AD}" destId="{00486E54-0BDB-4260-85EF-61BC1CCDBE4D}" srcOrd="2" destOrd="0" presId="urn:microsoft.com/office/officeart/2008/layout/VerticalCurvedList#1"/>
    <dgm:cxn modelId="{09D30151-9D2F-46EB-80D9-056CBA6E7D64}" type="presParOf" srcId="{59541047-167D-45AC-BEEA-6089BDCB55AD}" destId="{DEFE2483-C750-47AB-BBFD-9BF2757D92CF}" srcOrd="3" destOrd="0" presId="urn:microsoft.com/office/officeart/2008/layout/VerticalCurvedList#1"/>
    <dgm:cxn modelId="{5D06B7AE-1C83-4BCE-A20F-630125A35867}" type="presParOf" srcId="{3DBBC378-FC62-4200-976F-D0BA6590934E}" destId="{07D3D9A6-0258-429B-82EA-570BFB4EC96F}" srcOrd="1" destOrd="0" presId="urn:microsoft.com/office/officeart/2008/layout/VerticalCurvedList#1"/>
    <dgm:cxn modelId="{82A00AB6-45CD-4A48-90F2-2B857DB7CCD3}" type="presParOf" srcId="{3DBBC378-FC62-4200-976F-D0BA6590934E}" destId="{C1E1FF5A-03FC-4DB3-8C16-4B8D56DED653}" srcOrd="2" destOrd="0" presId="urn:microsoft.com/office/officeart/2008/layout/VerticalCurvedList#1"/>
    <dgm:cxn modelId="{A666BB14-3A89-419D-8011-93074F03D46E}" type="presParOf" srcId="{C1E1FF5A-03FC-4DB3-8C16-4B8D56DED653}" destId="{F477E373-AE20-4310-930F-13FA1C936AE0}" srcOrd="0" destOrd="0" presId="urn:microsoft.com/office/officeart/2008/layout/VerticalCurvedList#1"/>
    <dgm:cxn modelId="{598DB36E-4B76-4103-8C82-A2990310A7B6}" type="presParOf" srcId="{3DBBC378-FC62-4200-976F-D0BA6590934E}" destId="{AA1759D9-7273-42F0-9D78-266BC0B68D89}" srcOrd="3" destOrd="0" presId="urn:microsoft.com/office/officeart/2008/layout/VerticalCurvedList#1"/>
    <dgm:cxn modelId="{D4B8003D-5356-45B9-A9CF-D548A3EB33CA}" type="presParOf" srcId="{3DBBC378-FC62-4200-976F-D0BA6590934E}" destId="{97F5A39A-0A4C-4F86-861F-6E59E1B96523}" srcOrd="4" destOrd="0" presId="urn:microsoft.com/office/officeart/2008/layout/VerticalCurvedList#1"/>
    <dgm:cxn modelId="{4117EDD3-204B-4BDD-8A9C-66664520EB45}" type="presParOf" srcId="{97F5A39A-0A4C-4F86-861F-6E59E1B96523}" destId="{215055A6-555E-4804-A1E8-7ABCE1303126}" srcOrd="0" destOrd="0" presId="urn:microsoft.com/office/officeart/2008/layout/VerticalCurvedList#1"/>
    <dgm:cxn modelId="{1BA7CC2E-CA8F-4413-AE1A-28D009213A60}" type="presParOf" srcId="{3DBBC378-FC62-4200-976F-D0BA6590934E}" destId="{1C278AF5-08B3-4FEF-9B81-557662C9F318}" srcOrd="5" destOrd="0" presId="urn:microsoft.com/office/officeart/2008/layout/VerticalCurvedList#1"/>
    <dgm:cxn modelId="{F4FC7CC9-F459-4067-BE14-DD7097AC3024}" type="presParOf" srcId="{3DBBC378-FC62-4200-976F-D0BA6590934E}" destId="{463B78B6-1FEE-4D0D-AE45-DF28E4912C1D}" srcOrd="6" destOrd="0" presId="urn:microsoft.com/office/officeart/2008/layout/VerticalCurvedList#1"/>
    <dgm:cxn modelId="{607C2FEE-4DE8-487E-9CE7-893ABF132402}" type="presParOf" srcId="{463B78B6-1FEE-4D0D-AE45-DF28E4912C1D}" destId="{F1D490D2-CC4A-4894-A96B-865016C0D7FD}" srcOrd="0" destOrd="0" presId="urn:microsoft.com/office/officeart/2008/layout/VerticalCurvedLis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4BD6D-34B4-4A7B-B362-B3459E6052E4}">
      <dsp:nvSpPr>
        <dsp:cNvPr id="0" name=""/>
        <dsp:cNvSpPr/>
      </dsp:nvSpPr>
      <dsp:spPr>
        <a:xfrm>
          <a:off x="482341" y="0"/>
          <a:ext cx="5466538" cy="197089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3FEB1-3A6B-4A4B-9DC2-B2CC3BA3EEAA}">
      <dsp:nvSpPr>
        <dsp:cNvPr id="0" name=""/>
        <dsp:cNvSpPr/>
      </dsp:nvSpPr>
      <dsp:spPr>
        <a:xfrm>
          <a:off x="2198" y="591268"/>
          <a:ext cx="1428183" cy="78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Generally known information about the topic</a:t>
          </a:r>
        </a:p>
      </dsp:txBody>
      <dsp:txXfrm>
        <a:off x="40682" y="629752"/>
        <a:ext cx="1351215" cy="711390"/>
      </dsp:txXfrm>
    </dsp:sp>
    <dsp:sp modelId="{CE4C8744-B5BE-4285-9B80-8EE6D946CD62}">
      <dsp:nvSpPr>
        <dsp:cNvPr id="0" name=""/>
        <dsp:cNvSpPr/>
      </dsp:nvSpPr>
      <dsp:spPr>
        <a:xfrm>
          <a:off x="1668412" y="591268"/>
          <a:ext cx="1428183" cy="78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Prior studies’ historical context to your research</a:t>
          </a:r>
        </a:p>
      </dsp:txBody>
      <dsp:txXfrm>
        <a:off x="1706896" y="629752"/>
        <a:ext cx="1351215" cy="711390"/>
      </dsp:txXfrm>
    </dsp:sp>
    <dsp:sp modelId="{D7B163C1-7130-42B6-B14E-188C61B04A76}">
      <dsp:nvSpPr>
        <dsp:cNvPr id="0" name=""/>
        <dsp:cNvSpPr/>
      </dsp:nvSpPr>
      <dsp:spPr>
        <a:xfrm>
          <a:off x="3334626" y="591268"/>
          <a:ext cx="1428183" cy="78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Your hypothesis and an overview </a:t>
          </a:r>
          <a:br>
            <a:rPr lang="en-US" sz="1400" kern="1200" dirty="0"/>
          </a:br>
          <a:r>
            <a:rPr lang="en-US" sz="1400" kern="1200" dirty="0"/>
            <a:t>of the results</a:t>
          </a:r>
        </a:p>
      </dsp:txBody>
      <dsp:txXfrm>
        <a:off x="3373110" y="629752"/>
        <a:ext cx="1351215" cy="711390"/>
      </dsp:txXfrm>
    </dsp:sp>
    <dsp:sp modelId="{902D9EA6-CDD0-47DB-881C-4A7B6691D796}">
      <dsp:nvSpPr>
        <dsp:cNvPr id="0" name=""/>
        <dsp:cNvSpPr/>
      </dsp:nvSpPr>
      <dsp:spPr>
        <a:xfrm>
          <a:off x="5000840" y="591268"/>
          <a:ext cx="1428183" cy="78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How the article is organized</a:t>
          </a:r>
        </a:p>
      </dsp:txBody>
      <dsp:txXfrm>
        <a:off x="5039324" y="629752"/>
        <a:ext cx="1351215" cy="711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A6929-5246-42C1-B461-C8CC0AF33501}">
      <dsp:nvSpPr>
        <dsp:cNvPr id="0" name=""/>
        <dsp:cNvSpPr/>
      </dsp:nvSpPr>
      <dsp:spPr>
        <a:xfrm>
          <a:off x="-4676806" y="-706618"/>
          <a:ext cx="5490089" cy="5490089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3D9A6-0258-429B-82EA-570BFB4EC96F}">
      <dsp:nvSpPr>
        <dsp:cNvPr id="0" name=""/>
        <dsp:cNvSpPr/>
      </dsp:nvSpPr>
      <dsp:spPr>
        <a:xfrm>
          <a:off x="362948" y="407685"/>
          <a:ext cx="3008343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在更广泛读者间传播科研成果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62948" y="407685"/>
        <a:ext cx="3008343" cy="815370"/>
      </dsp:txXfrm>
    </dsp:sp>
    <dsp:sp modelId="{F477E373-AE20-4310-930F-13FA1C936AE0}">
      <dsp:nvSpPr>
        <dsp:cNvPr id="0" name=""/>
        <dsp:cNvSpPr/>
      </dsp:nvSpPr>
      <dsp:spPr>
        <a:xfrm>
          <a:off x="-10798" y="305763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759D9-7273-42F0-9D78-266BC0B68D89}">
      <dsp:nvSpPr>
        <dsp:cNvPr id="0" name=""/>
        <dsp:cNvSpPr/>
      </dsp:nvSpPr>
      <dsp:spPr>
        <a:xfrm>
          <a:off x="671877" y="1630740"/>
          <a:ext cx="2686872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有利于同行在自己研究的基础上推进领域进步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71877" y="1630740"/>
        <a:ext cx="2686872" cy="815370"/>
      </dsp:txXfrm>
    </dsp:sp>
    <dsp:sp modelId="{215055A6-555E-4804-A1E8-7ABCE1303126}">
      <dsp:nvSpPr>
        <dsp:cNvPr id="0" name=""/>
        <dsp:cNvSpPr/>
      </dsp:nvSpPr>
      <dsp:spPr>
        <a:xfrm>
          <a:off x="285588" y="1528819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78AF5-08B3-4FEF-9B81-557662C9F318}">
      <dsp:nvSpPr>
        <dsp:cNvPr id="0" name=""/>
        <dsp:cNvSpPr/>
      </dsp:nvSpPr>
      <dsp:spPr>
        <a:xfrm>
          <a:off x="375482" y="2853796"/>
          <a:ext cx="2983276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符合资助机构对</a:t>
          </a:r>
          <a:r>
            <a:rPr lang="en-US" altLang="zh-CN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OA</a:t>
          </a: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出版的要求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75482" y="2853796"/>
        <a:ext cx="2983276" cy="815370"/>
      </dsp:txXfrm>
    </dsp:sp>
    <dsp:sp modelId="{F1D490D2-CC4A-4894-A96B-865016C0D7FD}">
      <dsp:nvSpPr>
        <dsp:cNvPr id="0" name=""/>
        <dsp:cNvSpPr/>
      </dsp:nvSpPr>
      <dsp:spPr>
        <a:xfrm>
          <a:off x="-10798" y="2751875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21F79-205E-4C98-ACD3-1F75E41752C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905D6-B4A9-4480-81F4-36E5286EB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Presenters should insert an example of properly cited material in the box provided. 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82C0B5-D16A-4467-91E2-28008E68A8B4}" type="slidenum">
              <a:rPr lang="en-US" altLang="en-US" sz="1300"/>
              <a:t>62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aseline="0" dirty="0"/>
              <a:t>在撰写文章时，您的目标是清晰简洁地沟通。 你的数据、分析和结论应该按逻辑顺序排列，以便读者可以跟随你的论点的流程。  尽量保持你的语言尽可能简单，避免使用行话，以便你的读者可以访问你的文章。
您的文章应用语法正确的英语撰写。 如果您不精通英语，</a:t>
            </a:r>
            <a:r>
              <a:rPr lang="en-US" altLang="zh-CN" baseline="0" dirty="0"/>
              <a:t>IEEE</a:t>
            </a:r>
            <a:r>
              <a:rPr lang="zh-CN" altLang="en-US" baseline="0" dirty="0"/>
              <a:t>建议您咨询英语编辑服务，该服务可以说明您编辑，翻译和格式化文章。 这是一项由作者付费的收费服务，不保证在</a:t>
            </a:r>
            <a:r>
              <a:rPr lang="en-US" altLang="zh-CN" baseline="0" dirty="0"/>
              <a:t>IEEE</a:t>
            </a:r>
            <a:r>
              <a:rPr lang="zh-CN" altLang="en-US" baseline="0" dirty="0"/>
              <a:t>出版物中被接受。 </a:t>
            </a:r>
            <a:r>
              <a:rPr lang="en-US" altLang="zh-CN" baseline="0" dirty="0"/>
              <a:t>IEEE</a:t>
            </a:r>
            <a:r>
              <a:rPr lang="zh-CN" altLang="en-US" baseline="0" dirty="0"/>
              <a:t>作者有资格在</a:t>
            </a:r>
            <a:r>
              <a:rPr lang="en-US" altLang="zh-CN" baseline="0" dirty="0"/>
              <a:t>American Journal Experts</a:t>
            </a:r>
            <a:r>
              <a:rPr lang="zh-CN" altLang="en-US" baseline="0" dirty="0"/>
              <a:t>和</a:t>
            </a:r>
            <a:r>
              <a:rPr lang="en-US" altLang="zh-CN" baseline="0" dirty="0" err="1"/>
              <a:t>Enago</a:t>
            </a:r>
            <a:r>
              <a:rPr lang="zh-CN" altLang="en-US" baseline="0" dirty="0"/>
              <a:t>这两个这样的语言编辑服务中获得折扣</a:t>
            </a:r>
            <a:r>
              <a:rPr lang="en-US" altLang="zh-CN" baseline="0" dirty="0"/>
              <a:t>;</a:t>
            </a:r>
            <a:r>
              <a:rPr lang="zh-CN" altLang="en-US" baseline="0" dirty="0"/>
              <a:t>详细信息可在 </a:t>
            </a:r>
            <a:r>
              <a:rPr lang="en-US" altLang="zh-CN" baseline="0" dirty="0"/>
              <a:t>IEEE </a:t>
            </a:r>
            <a:r>
              <a:rPr lang="zh-CN" altLang="en-US" baseline="0" dirty="0"/>
              <a:t>作者中心找到。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27E0-C3C4-4F66-B308-A3FC2A0CCABB}" type="slidenum">
              <a:rPr lang="en-US" smtClean="0"/>
              <a:t>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(c) IEEE 2020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/>
              <a:t>Publishing with IEEE - an IEEE Author Education Course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</a:rPr>
              <a:t>Many other scholarly publishers offer a few of these tools but IEEE’s total package is unique.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58ae1b0d_1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g4058ae1b0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58ae1b0d_1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97" name="Google Shape;197;g4058ae1b0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58ae1b0d_1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97" name="Google Shape;197;g4058ae1b0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>
              <a:ea typeface="MS PGothic" panose="020B0600070205080204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</a:pPr>
            <a:fld id="{0011A54E-E792-4F03-8518-9E9F997B28B5}" type="slidenum">
              <a:rPr lang="en-US" altLang="zh-CN" smtClean="0">
                <a:latin typeface="Arial" panose="020B0604020202020204" pitchFamily="34" charset="0"/>
              </a:rPr>
              <a:t>95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2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</a:t>
            </a:r>
            <a:r>
              <a:rPr lang="en-US" baseline="0" dirty="0"/>
              <a:t> be difficult to know if you’re ready to publish your research.  Here are a few questions to ask yourself.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 your research new and useful?  Is it original work that has not been done before?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 this a hot topic in your field?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you arrived at answers or solutions for difficult problems in the field?  Are you making a contribution?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you have the data to support your claims and conclusions?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you ruled out all other possible interpretations of the data?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you discussed publication with your co-authors?</a:t>
            </a:r>
          </a:p>
          <a:p>
            <a:endParaRPr lang="en-US" dirty="0"/>
          </a:p>
          <a:p>
            <a:r>
              <a:rPr lang="en-US" dirty="0"/>
              <a:t>If you answer yes</a:t>
            </a:r>
            <a:r>
              <a:rPr lang="en-US" baseline="0" dirty="0"/>
              <a:t> to these questions, you’re ready to start writing up your research for publication.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61574-6E02-47B1-B548-0A1DA8FD3873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(c) IEEE 2020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/>
              <a:t>Publishing with IEEE - an IEEE Author Education Course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650BA-B990-4FD7-B04B-DB46E72C7D95}" type="slidenum">
              <a:rPr lang="en-US" altLang="zh-CN" sz="1300"/>
              <a:t>52</a:t>
            </a:fld>
            <a:endParaRPr lang="en-US" altLang="zh-CN" sz="13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Presenters should include here a graphic of a well written abstract within the box provided.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631FC9-86A5-46EF-BA5A-BD437C6D2061}" type="slidenum">
              <a:rPr lang="en-US" altLang="en-US" sz="1300"/>
              <a:t>53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Presenters should include here a graphic of a well written abstract within the box provided.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E15BA6-31AF-48BC-B233-2930693DB940}" type="slidenum">
              <a:rPr lang="en-US" altLang="en-US" sz="1300"/>
              <a:t>55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Presenters should ensure that writers understand that key words and subject headings are what discovery services use followed by the title – appropriate, logical, applicable, specific and searchable terms are critical.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94D43D-0D56-4355-B2D8-1ECB59920CAC}" type="slidenum">
              <a:rPr lang="en-US" altLang="en-US" sz="1300"/>
              <a:t>56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Presenters should insert an example of a result/discussion/findings within box provided.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FCFC6A-9A8B-4912-8DB2-046875132220}" type="slidenum">
              <a:rPr lang="en-US" altLang="en-US" sz="1300"/>
              <a:t>59</a:t>
            </a:fld>
            <a:endParaRPr lang="en-US" altLang="en-US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Examples of who might be in the Acknowledgments.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2C7191-C96E-4079-BD60-375548685CFD}" type="slidenum">
              <a:rPr lang="en-US" altLang="zh-CN" sz="1300"/>
              <a:t>61</a:t>
            </a:fld>
            <a:endParaRPr lang="en-US" altLang="zh-CN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GIF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52552"/>
            <a:ext cx="1828800" cy="1828800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 with medium confidenc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7557" y="652552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5114" y="652552"/>
            <a:ext cx="1828800" cy="1828800"/>
          </a:xfrm>
          <a:prstGeom prst="rect">
            <a:avLst/>
          </a:prstGeom>
        </p:spPr>
      </p:pic>
      <p:pic>
        <p:nvPicPr>
          <p:cNvPr id="17" name="Picture 16" descr="A close-up of a ring&#10;&#10;Description automatically generated with medium confidenc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2671" y="652552"/>
            <a:ext cx="1828800" cy="18288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229" y="652552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28" y="3995389"/>
            <a:ext cx="1679632" cy="6428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0050"/>
            <a:ext cx="7772400" cy="857250"/>
          </a:xfrm>
          <a:noFill/>
          <a:ln w="9525">
            <a:noFill/>
            <a:miter lim="800000"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3C496-6664-42C4-AF6F-EFA14E869A10}" type="slidenum">
              <a:rPr lang="en-US" altLang="zh-CN"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684344" y="4700818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58585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1219200" y="4629150"/>
            <a:ext cx="31242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33400" y="4629150"/>
            <a:ext cx="6858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F7BB2550-B1B0-4EED-BEBD-07AB1235616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976942"/>
            <a:ext cx="7886700" cy="334979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693CF3C-CD8A-4A24-8BED-866125265EB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051560"/>
            <a:ext cx="7886700" cy="32751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B81088-30FB-4F21-9A1D-83ECE07C3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234440"/>
            <a:ext cx="8326438" cy="3291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444501" y="4767263"/>
            <a:ext cx="358775" cy="273844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DABB1CCE-6577-4824-883E-0DF3298C00DE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865188" y="4767263"/>
            <a:ext cx="1643062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>
                <a:latin typeface="Verdana" panose="020B0604030504040204" pitchFamily="34" charset="0"/>
              </a:defRPr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4" y="0"/>
            <a:ext cx="9154854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772123" y="891468"/>
            <a:ext cx="1151164" cy="115116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966177" y="454131"/>
            <a:ext cx="749808" cy="74980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572952" y="2174020"/>
            <a:ext cx="1724396" cy="1724396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26" name="TextBox 25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-476314" y="-461844"/>
            <a:ext cx="2706624" cy="270662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30" y="4417941"/>
            <a:ext cx="1151164" cy="4405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6772182" y="891468"/>
            <a:ext cx="1151163" cy="11511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16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8" hasCustomPrompt="1"/>
          </p:nvPr>
        </p:nvSpPr>
        <p:spPr>
          <a:xfrm>
            <a:off x="7966191" y="454131"/>
            <a:ext cx="753517" cy="7535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9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9" hasCustomPrompt="1"/>
          </p:nvPr>
        </p:nvSpPr>
        <p:spPr>
          <a:xfrm>
            <a:off x="7572952" y="2177462"/>
            <a:ext cx="1720954" cy="172095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4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-476351" y="-445272"/>
            <a:ext cx="2709874" cy="270987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panose="02070309020205020404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5.emf"/><Relationship Id="rId4" Type="http://schemas.openxmlformats.org/officeDocument/2006/relationships/hyperlink" Target="https://www.ieee.org/publications/services/thesaurus-access-page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ieeeauthorcenter.ieee.org/wp-content/uploads/sites/7/IEEE-Math-Typesetting-Guide-for-LaTeX-Users.pdf" TargetMode="External"/><Relationship Id="rId7" Type="http://schemas.openxmlformats.org/officeDocument/2006/relationships/image" Target="../media/image12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hyperlink" Target="http://journals.ieeeauthorcenter.ieee.org/wp-content/uploads/sites/7/IEEE-Math-Typesetting-Guide-for-MS-Word-Users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refassist.ieee.org/" TargetMode="External"/><Relationship Id="rId2" Type="http://schemas.openxmlformats.org/officeDocument/2006/relationships/hyperlink" Target="https://ieeeauthor.wpengine.com/create-your-ieee-article/use-authoring-tools-and-ieee-article-templates/ieee-article-templates/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journals.ieeeauthorcenter.ieee.org/create-your-ieee-journal-article/create-the-text-of-your-article/refining-the-use-of-english-in-your-article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ieeeauthorcenter.ieee.org/create-your-ieee-article/use-authoring-tools-and-ieee-article-templates/about-managing-your-data/" TargetMode="External"/><Relationship Id="rId13" Type="http://schemas.openxmlformats.org/officeDocument/2006/relationships/hyperlink" Target="https://ieeeauthor.wpengine.com/publish-with-ieee/publish-original-research/" TargetMode="External"/><Relationship Id="rId3" Type="http://schemas.openxmlformats.org/officeDocument/2006/relationships/hyperlink" Target="http://graphicsqc.ieee.org/" TargetMode="External"/><Relationship Id="rId7" Type="http://schemas.openxmlformats.org/officeDocument/2006/relationships/hyperlink" Target="https://ieeeauthor.wpengine.com/create-your-ieee-article/prepare-supplementary-materials-for-your-article/preparing-multimedia-materials/" TargetMode="External"/><Relationship Id="rId12" Type="http://schemas.openxmlformats.org/officeDocument/2006/relationships/hyperlink" Target="https://ieeeauthor.wpengine.com/create-your-ieee-article/use-authoring-tools-and-ieee-article-templates/about-managing-your-data/" TargetMode="External"/><Relationship Id="rId2" Type="http://schemas.openxmlformats.org/officeDocument/2006/relationships/hyperlink" Target="https://ieeeauthor.wpengine.com/create-your-ieee-article/create-graphics-for-your-article/" TargetMode="External"/><Relationship Id="rId16" Type="http://schemas.openxmlformats.org/officeDocument/2006/relationships/hyperlink" Target="http://ieeexplore.ieee.org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ieeeauthor.wpengine.com/create-your-ieee-article/prepare-supplementary-materials-for-your-article/producing-video/" TargetMode="External"/><Relationship Id="rId11" Type="http://schemas.openxmlformats.org/officeDocument/2006/relationships/hyperlink" Target="https://ieeeauthor.wpengine.com/publish-with-ieee/cite-sources-appropriately/" TargetMode="External"/><Relationship Id="rId5" Type="http://schemas.openxmlformats.org/officeDocument/2006/relationships/hyperlink" Target="https://ieeeauthor.wpengine.com/create-your-ieee-article/prepare-supplementary-materials-for-your-article/developing-a-graphical-abstract/" TargetMode="External"/><Relationship Id="rId15" Type="http://schemas.openxmlformats.org/officeDocument/2006/relationships/hyperlink" Target="http://www.ieee.org/publications_standards/publications/authors/pdf_checker.html" TargetMode="External"/><Relationship Id="rId10" Type="http://schemas.openxmlformats.org/officeDocument/2006/relationships/hyperlink" Target="https://ieeeauthor.wpengine.com/publish-with-ieee/definition-of-authorship/" TargetMode="External"/><Relationship Id="rId4" Type="http://schemas.openxmlformats.org/officeDocument/2006/relationships/hyperlink" Target="https://ieeeauthor.wpengine.com/create-your-ieee-article/prepare-supplementary-materials-for-your-article/" TargetMode="External"/><Relationship Id="rId9" Type="http://schemas.openxmlformats.org/officeDocument/2006/relationships/hyperlink" Target="https://ieeeauthor.wpengine.com/create-your-ieee-article/use-authoring-tools-and-ieee-article-templates/about-orcid/" TargetMode="External"/><Relationship Id="rId14" Type="http://schemas.openxmlformats.org/officeDocument/2006/relationships/hyperlink" Target="http://latexqc.ieee.org/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authorcenter.ieee.or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s://open.ieee.org/publishing-options/ieee-title-list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://open.ieee.org/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open.ieee.org/index.php/for-authors/article-processing-charges/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rxiv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ieee-dataport.org/" TargetMode="External"/><Relationship Id="rId4" Type="http://schemas.openxmlformats.org/officeDocument/2006/relationships/image" Target="../media/image16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n.ieee.org/china_student/" TargetMode="External"/><Relationship Id="rId4" Type="http://schemas.openxmlformats.org/officeDocument/2006/relationships/hyperlink" Target="https://cn.ieee.org/wp-content/uploads/%E5%AD%A6%E7%94%9F%E5%88%86%E4%BC%9A_%E9%A1%B5%E9%9D%A2_2.png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el@igroup.com.c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5619" y="2894774"/>
            <a:ext cx="7147028" cy="52298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高质量科技资源 助力高效科研创新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10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AD62F2-F29A-0E8A-913E-52D5682A9474}"/>
              </a:ext>
            </a:extLst>
          </p:cNvPr>
          <p:cNvSpPr txBox="1"/>
          <p:nvPr/>
        </p:nvSpPr>
        <p:spPr>
          <a:xfrm>
            <a:off x="207043" y="361582"/>
            <a:ext cx="259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校外访问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-VPN</a:t>
            </a:r>
            <a:endParaRPr lang="en-US" altLang="zh-CN" sz="2800" b="1" dirty="0">
              <a:solidFill>
                <a:srgbClr val="6B1F7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B22E055-89EA-27E9-C654-5799C06A78B7}"/>
              </a:ext>
            </a:extLst>
          </p:cNvPr>
          <p:cNvSpPr/>
          <p:nvPr/>
        </p:nvSpPr>
        <p:spPr>
          <a:xfrm>
            <a:off x="0" y="1060703"/>
            <a:ext cx="9143999" cy="3683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11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6ACAFB-7C0B-C3AC-F06A-F284C571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486" y="1299436"/>
            <a:ext cx="6001027" cy="291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30FEC5-3FA3-C57E-47DD-981ED87CA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486" y="1240472"/>
            <a:ext cx="612250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262906-DA67-2296-7302-565130B73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487" y="1279178"/>
            <a:ext cx="6122504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AD62F2-F29A-0E8A-913E-52D5682A9474}"/>
              </a:ext>
            </a:extLst>
          </p:cNvPr>
          <p:cNvSpPr txBox="1"/>
          <p:nvPr/>
        </p:nvSpPr>
        <p:spPr>
          <a:xfrm>
            <a:off x="207043" y="361582"/>
            <a:ext cx="475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校外访问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SeamlessAccess</a:t>
            </a:r>
            <a:r>
              <a:rPr lang="zh-CN" altLang="en-US" sz="2800" b="1" dirty="0">
                <a:solidFill>
                  <a:srgbClr val="6B1F7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en-US" altLang="zh-CN" sz="2800" b="1" dirty="0">
              <a:solidFill>
                <a:srgbClr val="6B1F7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BE6F90-2622-116C-AB6C-09E66257A4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71487" y="1240472"/>
            <a:ext cx="6122504" cy="233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60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455" y="1869108"/>
            <a:ext cx="6801971" cy="702566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多种方法助力高效检索科研文献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13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52" b="852"/>
          <a:stretch/>
        </p:blipFill>
        <p:spPr>
          <a:xfrm>
            <a:off x="1830127" y="1344246"/>
            <a:ext cx="4599622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圆角矩形 4"/>
          <p:cNvSpPr/>
          <p:nvPr/>
        </p:nvSpPr>
        <p:spPr>
          <a:xfrm>
            <a:off x="4075120" y="2544966"/>
            <a:ext cx="905934" cy="22859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8863" y="1758751"/>
            <a:ext cx="5772514" cy="177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1399" b="1399"/>
          <a:stretch/>
        </p:blipFill>
        <p:spPr>
          <a:xfrm>
            <a:off x="1188863" y="1090278"/>
            <a:ext cx="5964036" cy="3137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8607" y="832048"/>
            <a:ext cx="5336647" cy="371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24711" y="825714"/>
            <a:ext cx="5892339" cy="3927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E44C72-5F02-1A00-BA82-87032E8DCE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02783" y="2773565"/>
            <a:ext cx="5040971" cy="210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72414A8-B9EC-9EEF-31FD-8DB555F1F67E}"/>
              </a:ext>
            </a:extLst>
          </p:cNvPr>
          <p:cNvSpPr/>
          <p:nvPr/>
        </p:nvSpPr>
        <p:spPr>
          <a:xfrm>
            <a:off x="1321104" y="4503977"/>
            <a:ext cx="627644" cy="2490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977E4D7-DA37-E9B9-3831-C11D0FB8AEEF}"/>
              </a:ext>
            </a:extLst>
          </p:cNvPr>
          <p:cNvCxnSpPr>
            <a:cxnSpLocks/>
          </p:cNvCxnSpPr>
          <p:nvPr/>
        </p:nvCxnSpPr>
        <p:spPr>
          <a:xfrm>
            <a:off x="1948749" y="4663281"/>
            <a:ext cx="945526" cy="1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7008"/>
          <a:stretch/>
        </p:blipFill>
        <p:spPr>
          <a:xfrm>
            <a:off x="1358194" y="921735"/>
            <a:ext cx="6427611" cy="2901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628" y="254000"/>
            <a:ext cx="3689772" cy="569226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B356BE-859B-9970-FE12-9963CDC0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1" y="921735"/>
            <a:ext cx="8541670" cy="290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985332" y="2718052"/>
            <a:ext cx="7320951" cy="2209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sz="1800" dirty="0">
                <a:solidFill>
                  <a:schemeClr val="tx1"/>
                </a:solidFill>
              </a:rPr>
              <a:t>一框式检索</a:t>
            </a:r>
            <a:r>
              <a:rPr lang="en-US" altLang="zh-CN" sz="1800" dirty="0">
                <a:solidFill>
                  <a:schemeClr val="tx1"/>
                </a:solidFill>
              </a:rPr>
              <a:t>(Global Search)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1. </a:t>
            </a:r>
            <a:r>
              <a:rPr lang="zh-CN" altLang="en-US" sz="1400" b="0" dirty="0">
                <a:solidFill>
                  <a:schemeClr val="tx1"/>
                </a:solidFill>
              </a:rPr>
              <a:t>默认检索内容：</a:t>
            </a:r>
            <a:r>
              <a:rPr lang="en-US" altLang="zh-CN" sz="1400" b="0" dirty="0">
                <a:solidFill>
                  <a:schemeClr val="tx1"/>
                </a:solidFill>
              </a:rPr>
              <a:t>metadata only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2. </a:t>
            </a:r>
            <a:r>
              <a:rPr lang="zh-CN" altLang="en-US" sz="1400" b="0" dirty="0">
                <a:solidFill>
                  <a:schemeClr val="tx1"/>
                </a:solidFill>
              </a:rPr>
              <a:t>检索词之间的默认关系：</a:t>
            </a:r>
            <a:r>
              <a:rPr lang="en-US" altLang="zh-CN" sz="1400" b="0" dirty="0">
                <a:solidFill>
                  <a:schemeClr val="tx1"/>
                </a:solidFill>
              </a:rPr>
              <a:t>AND     </a:t>
            </a:r>
            <a:r>
              <a:rPr lang="zh-CN" altLang="en-US" sz="1400" b="0" dirty="0">
                <a:solidFill>
                  <a:schemeClr val="tx1"/>
                </a:solidFill>
              </a:rPr>
              <a:t>如</a:t>
            </a:r>
            <a:r>
              <a:rPr lang="en-US" altLang="zh-CN" sz="1400" b="0" dirty="0">
                <a:solidFill>
                  <a:schemeClr val="tx1"/>
                </a:solidFill>
              </a:rPr>
              <a:t> artificial intelligence= artificial </a:t>
            </a:r>
            <a:r>
              <a:rPr lang="en-US" altLang="zh-CN" sz="1400" b="0" u="sng" dirty="0">
                <a:solidFill>
                  <a:schemeClr val="tx1"/>
                </a:solidFill>
              </a:rPr>
              <a:t>AND</a:t>
            </a:r>
            <a:r>
              <a:rPr lang="en-US" altLang="zh-CN" sz="1400" b="0" dirty="0">
                <a:solidFill>
                  <a:schemeClr val="tx1"/>
                </a:solidFill>
              </a:rPr>
              <a:t> intelligence 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3. </a:t>
            </a:r>
            <a:r>
              <a:rPr lang="zh-CN" altLang="en-US" sz="1400" b="0" dirty="0">
                <a:solidFill>
                  <a:schemeClr val="tx1"/>
                </a:solidFill>
              </a:rPr>
              <a:t>支持命令检索：</a:t>
            </a:r>
            <a:r>
              <a:rPr lang="en-US" altLang="zh-CN" sz="1400" b="0" dirty="0">
                <a:solidFill>
                  <a:schemeClr val="tx1"/>
                </a:solidFill>
              </a:rPr>
              <a:t>    </a:t>
            </a:r>
            <a:r>
              <a:rPr lang="zh-CN" altLang="en-US" sz="1400" b="0" dirty="0">
                <a:solidFill>
                  <a:schemeClr val="tx1"/>
                </a:solidFill>
              </a:rPr>
              <a:t>如</a:t>
            </a:r>
            <a:r>
              <a:rPr lang="en-US" altLang="zh-CN" sz="1400" b="0" dirty="0">
                <a:solidFill>
                  <a:schemeClr val="tx1"/>
                </a:solidFill>
              </a:rPr>
              <a:t>"Abstract": artificial AND "Publication Title": intelligence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4. </a:t>
            </a:r>
            <a:r>
              <a:rPr lang="zh-CN" altLang="en-US" sz="1400" b="0" dirty="0">
                <a:solidFill>
                  <a:schemeClr val="tx1"/>
                </a:solidFill>
              </a:rPr>
              <a:t>自动获取词根：名词单复数</a:t>
            </a:r>
            <a:r>
              <a:rPr lang="en-US" altLang="zh-CN" sz="1400" b="0" dirty="0">
                <a:solidFill>
                  <a:schemeClr val="tx1"/>
                </a:solidFill>
              </a:rPr>
              <a:t>, </a:t>
            </a:r>
            <a:r>
              <a:rPr lang="zh-CN" altLang="en-US" sz="1400" b="0" dirty="0">
                <a:solidFill>
                  <a:schemeClr val="tx1"/>
                </a:solidFill>
              </a:rPr>
              <a:t>动词时态变换</a:t>
            </a:r>
            <a:r>
              <a:rPr lang="en-US" altLang="zh-CN" sz="1400" b="0" dirty="0">
                <a:solidFill>
                  <a:schemeClr val="tx1"/>
                </a:solidFill>
              </a:rPr>
              <a:t>, </a:t>
            </a:r>
            <a:r>
              <a:rPr lang="zh-CN" altLang="en-US" sz="1400" b="0" dirty="0">
                <a:solidFill>
                  <a:schemeClr val="tx1"/>
                </a:solidFill>
              </a:rPr>
              <a:t>英式美式拼写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5. </a:t>
            </a:r>
            <a:r>
              <a:rPr lang="zh-CN" altLang="en-US" sz="1400" b="0" dirty="0">
                <a:solidFill>
                  <a:schemeClr val="tx1"/>
                </a:solidFill>
              </a:rPr>
              <a:t>精确检索使用双引号：词组、固定搭配； 如“</a:t>
            </a:r>
            <a:r>
              <a:rPr lang="en-US" altLang="zh-CN" sz="1400" b="0" dirty="0">
                <a:solidFill>
                  <a:schemeClr val="tx1"/>
                </a:solidFill>
              </a:rPr>
              <a:t>artificial intelligence”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6. </a:t>
            </a:r>
            <a:r>
              <a:rPr lang="zh-CN" altLang="en-US" sz="1400" b="0" dirty="0">
                <a:solidFill>
                  <a:schemeClr val="tx1"/>
                </a:solidFill>
              </a:rPr>
              <a:t>模糊检索使用*和？：</a:t>
            </a:r>
            <a:r>
              <a:rPr lang="en-US" altLang="zh-CN" sz="1400" b="0" dirty="0">
                <a:solidFill>
                  <a:schemeClr val="tx1"/>
                </a:solidFill>
              </a:rPr>
              <a:t>learn*</a:t>
            </a:r>
            <a:r>
              <a:rPr lang="zh-CN" altLang="en-US" sz="1400" b="0" dirty="0">
                <a:solidFill>
                  <a:schemeClr val="tx1"/>
                </a:solidFill>
              </a:rPr>
              <a:t>（可以包含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ing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ed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 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er</a:t>
            </a:r>
            <a:r>
              <a:rPr lang="en-US" altLang="zh-CN" sz="1400" b="0" dirty="0">
                <a:solidFill>
                  <a:schemeClr val="tx1"/>
                </a:solidFill>
              </a:rPr>
              <a:t> </a:t>
            </a:r>
            <a:r>
              <a:rPr lang="zh-CN" altLang="en-US" sz="1400" b="0" dirty="0">
                <a:solidFill>
                  <a:schemeClr val="tx1"/>
                </a:solidFill>
              </a:rPr>
              <a:t>）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7. </a:t>
            </a:r>
            <a:r>
              <a:rPr lang="zh-CN" altLang="en-US" sz="1400" b="0" dirty="0">
                <a:solidFill>
                  <a:schemeClr val="tx1"/>
                </a:solidFill>
              </a:rPr>
              <a:t>检索词不区分大小写，检索运算符全部大写</a:t>
            </a:r>
            <a:endParaRPr lang="en-US" altLang="zh-CN" sz="1400" b="0" dirty="0">
              <a:solidFill>
                <a:schemeClr val="tx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14</a:t>
            </a:fld>
            <a:endParaRPr lang="en-US"/>
          </a:p>
        </p:txBody>
      </p:sp>
      <p:pic>
        <p:nvPicPr>
          <p:cNvPr id="8" name="图片 1" descr="303b32313537303832373bcecabac5">
            <a:extLst>
              <a:ext uri="{FF2B5EF4-FFF2-40B4-BE49-F238E27FC236}">
                <a16:creationId xmlns:a16="http://schemas.microsoft.com/office/drawing/2014/main" id="{06D7F8E9-F6FF-743A-0637-80DB232085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2692" y="1970458"/>
            <a:ext cx="488149" cy="48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15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9401" y="235810"/>
            <a:ext cx="6478982" cy="463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39400" y="270157"/>
            <a:ext cx="904563" cy="164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4703" y="21368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缩减框</a:t>
            </a:r>
          </a:p>
        </p:txBody>
      </p:sp>
      <p:sp>
        <p:nvSpPr>
          <p:cNvPr id="7" name="矩形 6"/>
          <p:cNvSpPr/>
          <p:nvPr/>
        </p:nvSpPr>
        <p:spPr>
          <a:xfrm>
            <a:off x="1012372" y="489622"/>
            <a:ext cx="6465862" cy="55952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05770" y="530692"/>
            <a:ext cx="16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文献类型筛选</a:t>
            </a:r>
          </a:p>
        </p:txBody>
      </p:sp>
      <p:sp>
        <p:nvSpPr>
          <p:cNvPr id="9" name="矩形 8"/>
          <p:cNvSpPr/>
          <p:nvPr/>
        </p:nvSpPr>
        <p:spPr>
          <a:xfrm>
            <a:off x="1012373" y="1098235"/>
            <a:ext cx="6465862" cy="8904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05770" y="144490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出版物推荐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81798" y="33841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相关文献推荐</a:t>
            </a:r>
          </a:p>
        </p:txBody>
      </p:sp>
      <p:sp>
        <p:nvSpPr>
          <p:cNvPr id="12" name="矩形 11"/>
          <p:cNvSpPr/>
          <p:nvPr/>
        </p:nvSpPr>
        <p:spPr>
          <a:xfrm>
            <a:off x="2257971" y="2126512"/>
            <a:ext cx="5220264" cy="2746831"/>
          </a:xfrm>
          <a:prstGeom prst="rect">
            <a:avLst/>
          </a:prstGeom>
          <a:noFill/>
          <a:ln w="19050">
            <a:solidFill>
              <a:srgbClr val="6B1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2372" y="3301550"/>
            <a:ext cx="1197427" cy="1571793"/>
          </a:xfrm>
          <a:prstGeom prst="rect">
            <a:avLst/>
          </a:prstGeom>
          <a:noFill/>
          <a:ln w="19050">
            <a:solidFill>
              <a:srgbClr val="75B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1441" y="366547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</a:t>
            </a:r>
            <a:endParaRPr lang="en-US" altLang="zh-CN" dirty="0">
              <a:solidFill>
                <a:srgbClr val="75B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分析栏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13" y="2332714"/>
            <a:ext cx="905248" cy="85244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83157" y="2093679"/>
            <a:ext cx="144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文献排序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DA2753-7BDC-2821-8A40-042BCD7982B2}"/>
              </a:ext>
            </a:extLst>
          </p:cNvPr>
          <p:cNvSpPr/>
          <p:nvPr/>
        </p:nvSpPr>
        <p:spPr>
          <a:xfrm>
            <a:off x="1039402" y="2093679"/>
            <a:ext cx="1170398" cy="47807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AFCCB6B-6A1E-D79A-0BB8-252EEB9CA2C8}"/>
              </a:ext>
            </a:extLst>
          </p:cNvPr>
          <p:cNvSpPr txBox="1"/>
          <p:nvPr/>
        </p:nvSpPr>
        <p:spPr>
          <a:xfrm>
            <a:off x="-13308" y="1961950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新功能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图像搜索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仅限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IEL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77D90DD-6328-9577-AAC5-0C63EFCD6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3"/>
          <a:stretch/>
        </p:blipFill>
        <p:spPr>
          <a:xfrm>
            <a:off x="2273214" y="2040757"/>
            <a:ext cx="4013852" cy="2910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015CB2A-077C-E1B0-2D8D-5FC112112A9E}"/>
              </a:ext>
            </a:extLst>
          </p:cNvPr>
          <p:cNvSpPr txBox="1"/>
          <p:nvPr/>
        </p:nvSpPr>
        <p:spPr>
          <a:xfrm>
            <a:off x="1039297" y="2613484"/>
            <a:ext cx="1178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0FC0CAC-92F8-0C5E-D81A-A9B3158FFE5E}"/>
              </a:ext>
            </a:extLst>
          </p:cNvPr>
          <p:cNvCxnSpPr>
            <a:cxnSpLocks/>
          </p:cNvCxnSpPr>
          <p:nvPr/>
        </p:nvCxnSpPr>
        <p:spPr>
          <a:xfrm>
            <a:off x="1935043" y="2797644"/>
            <a:ext cx="628171" cy="22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19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ldLvl="0" animBg="1"/>
      <p:bldP spid="8" grpId="0"/>
      <p:bldP spid="9" grpId="0" bldLvl="0" animBg="1"/>
      <p:bldP spid="10" grpId="0"/>
      <p:bldP spid="11" grpId="0"/>
      <p:bldP spid="12" grpId="0" bldLvl="0" animBg="1"/>
      <p:bldP spid="13" grpId="0" bldLvl="0" animBg="1"/>
      <p:bldP spid="14" grpId="0"/>
      <p:bldP spid="16" grpId="0"/>
      <p:bldP spid="3" grpId="0" bldLvl="0" animBg="1"/>
      <p:bldP spid="17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3110" y="323770"/>
            <a:ext cx="260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聚类分析功能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16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530" r="4530"/>
          <a:stretch/>
        </p:blipFill>
        <p:spPr>
          <a:xfrm>
            <a:off x="279166" y="953129"/>
            <a:ext cx="1374502" cy="3624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385" r="4385"/>
          <a:stretch/>
        </p:blipFill>
        <p:spPr>
          <a:xfrm>
            <a:off x="1979550" y="953129"/>
            <a:ext cx="1408146" cy="383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07330" y="924538"/>
            <a:ext cx="1434202" cy="3700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67414" y="940686"/>
            <a:ext cx="1562028" cy="382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2200" y="953129"/>
            <a:ext cx="1436038" cy="327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B5CA2AE-5AA9-8735-5C36-120BB840B3B1}"/>
              </a:ext>
            </a:extLst>
          </p:cNvPr>
          <p:cNvSpPr/>
          <p:nvPr/>
        </p:nvSpPr>
        <p:spPr>
          <a:xfrm>
            <a:off x="282290" y="1028699"/>
            <a:ext cx="40758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68AB57-8E10-A617-8F2F-978468C3D710}"/>
              </a:ext>
            </a:extLst>
          </p:cNvPr>
          <p:cNvSpPr/>
          <p:nvPr/>
        </p:nvSpPr>
        <p:spPr>
          <a:xfrm>
            <a:off x="2011899" y="997735"/>
            <a:ext cx="40758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4B84C-C96C-AC3C-851C-67E1373EF0D9}"/>
              </a:ext>
            </a:extLst>
          </p:cNvPr>
          <p:cNvSpPr/>
          <p:nvPr/>
        </p:nvSpPr>
        <p:spPr>
          <a:xfrm>
            <a:off x="3733386" y="953129"/>
            <a:ext cx="57191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9E3043-9DC8-503E-435D-2C1201718F99}"/>
              </a:ext>
            </a:extLst>
          </p:cNvPr>
          <p:cNvSpPr/>
          <p:nvPr/>
        </p:nvSpPr>
        <p:spPr>
          <a:xfrm>
            <a:off x="5559140" y="997734"/>
            <a:ext cx="873410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8A8759F-C637-2782-BAA6-795EDB0FFB00}"/>
              </a:ext>
            </a:extLst>
          </p:cNvPr>
          <p:cNvSpPr/>
          <p:nvPr/>
        </p:nvSpPr>
        <p:spPr>
          <a:xfrm>
            <a:off x="7352200" y="1931184"/>
            <a:ext cx="959950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-Media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17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34303" y="940047"/>
            <a:ext cx="5206358" cy="163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1809" r="1809"/>
          <a:stretch/>
        </p:blipFill>
        <p:spPr>
          <a:xfrm>
            <a:off x="2534304" y="2990822"/>
            <a:ext cx="5206358" cy="1469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5F18D8-175B-B291-9B48-BC72D53867AA}"/>
              </a:ext>
            </a:extLst>
          </p:cNvPr>
          <p:cNvSpPr/>
          <p:nvPr/>
        </p:nvSpPr>
        <p:spPr>
          <a:xfrm>
            <a:off x="288974" y="2483243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-Datasets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18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0589" y="875364"/>
            <a:ext cx="4060245" cy="177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r="15313"/>
          <a:stretch/>
        </p:blipFill>
        <p:spPr>
          <a:xfrm>
            <a:off x="2620589" y="2981739"/>
            <a:ext cx="5069218" cy="1539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61332" y="1421445"/>
            <a:ext cx="4994236" cy="228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BA15CB2-098B-7F7E-443A-EC612A04D631}"/>
              </a:ext>
            </a:extLst>
          </p:cNvPr>
          <p:cNvSpPr/>
          <p:nvPr/>
        </p:nvSpPr>
        <p:spPr>
          <a:xfrm>
            <a:off x="288974" y="2654299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78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-Code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19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9396" y="862266"/>
            <a:ext cx="4859658" cy="166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91801" y="790302"/>
            <a:ext cx="5034848" cy="4000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D567F53-E160-7A33-866E-7807B5DDC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95C42AF-97DE-44F2-A240-E582F3EF92F7}"/>
              </a:ext>
            </a:extLst>
          </p:cNvPr>
          <p:cNvSpPr/>
          <p:nvPr/>
        </p:nvSpPr>
        <p:spPr>
          <a:xfrm>
            <a:off x="288974" y="2831312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19" y="406019"/>
            <a:ext cx="2651680" cy="611895"/>
          </a:xfrm>
        </p:spPr>
        <p:txBody>
          <a:bodyPr/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379266"/>
            <a:ext cx="6730093" cy="29134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您身边的顶尖科技资源库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多种方法助力高效检索科研文献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追踪前沿技术热点把握领域发展态势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投稿攻略，攻克投稿壁垒（含写作）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拥抱开放获取与开放科学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善用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衔接学业与职业发展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-Video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20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8561" y="901174"/>
            <a:ext cx="5492643" cy="1723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58561" y="901174"/>
            <a:ext cx="6217529" cy="3299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D0A3BD-E66A-248F-DA39-075457964C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D29C11-5AD8-B08F-E7D2-7131A967DA07}"/>
              </a:ext>
            </a:extLst>
          </p:cNvPr>
          <p:cNvSpPr/>
          <p:nvPr/>
        </p:nvSpPr>
        <p:spPr>
          <a:xfrm>
            <a:off x="288974" y="2978149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-Immersive Articles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21</a:t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6345" y="862265"/>
            <a:ext cx="5298956" cy="12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6345" y="2360134"/>
            <a:ext cx="5259252" cy="235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291663-83BD-D85D-FC14-5F547AB6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828F58-F89E-289A-DA24-6F3E28634D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34296" y="820586"/>
            <a:ext cx="5402323" cy="3976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16F384-7096-CF65-9390-035587A4D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10551" y="1962316"/>
            <a:ext cx="4900066" cy="2416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DBF973E-C33A-D4A5-BB2B-9906E0217EDA}"/>
              </a:ext>
            </a:extLst>
          </p:cNvPr>
          <p:cNvSpPr/>
          <p:nvPr/>
        </p:nvSpPr>
        <p:spPr>
          <a:xfrm>
            <a:off x="348285" y="3170364"/>
            <a:ext cx="1059095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729" b="729"/>
          <a:stretch/>
        </p:blipFill>
        <p:spPr>
          <a:xfrm>
            <a:off x="1089397" y="849674"/>
            <a:ext cx="6694998" cy="409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22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698861F-259F-BA7C-9AEC-250DFCAB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96" y="817455"/>
            <a:ext cx="6778676" cy="329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>
            <a:off x="2786579" y="1384653"/>
            <a:ext cx="72008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06659" y="1230764"/>
            <a:ext cx="21069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</a:p>
        </p:txBody>
      </p:sp>
      <p:sp>
        <p:nvSpPr>
          <p:cNvPr id="9" name="矩形 8"/>
          <p:cNvSpPr/>
          <p:nvPr/>
        </p:nvSpPr>
        <p:spPr>
          <a:xfrm>
            <a:off x="6440557" y="2181258"/>
            <a:ext cx="1287927" cy="2162811"/>
          </a:xfrm>
          <a:prstGeom prst="rect">
            <a:avLst/>
          </a:prstGeom>
          <a:noFill/>
          <a:ln w="28575">
            <a:solidFill>
              <a:srgbClr val="FFB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79331" y="2707159"/>
            <a:ext cx="112010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可以找到相似的文献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2256" b="2256"/>
          <a:stretch/>
        </p:blipFill>
        <p:spPr>
          <a:xfrm>
            <a:off x="2445974" y="341851"/>
            <a:ext cx="2935724" cy="2200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2" y="341851"/>
            <a:ext cx="1851772" cy="422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06671" y="1485527"/>
            <a:ext cx="3153503" cy="2271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直接箭头连接符 4"/>
          <p:cNvCxnSpPr/>
          <p:nvPr/>
        </p:nvCxnSpPr>
        <p:spPr>
          <a:xfrm flipV="1">
            <a:off x="1879738" y="2394264"/>
            <a:ext cx="607778" cy="983824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cxnSpLocks/>
          </p:cNvCxnSpPr>
          <p:nvPr/>
        </p:nvCxnSpPr>
        <p:spPr>
          <a:xfrm>
            <a:off x="1879738" y="3847401"/>
            <a:ext cx="607778" cy="0"/>
          </a:xfrm>
          <a:prstGeom prst="straightConnector1">
            <a:avLst/>
          </a:prstGeom>
          <a:ln w="44450">
            <a:solidFill>
              <a:srgbClr val="11A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488270" y="517267"/>
            <a:ext cx="808295" cy="0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44457" y="4654044"/>
            <a:ext cx="767931" cy="0"/>
          </a:xfrm>
          <a:prstGeom prst="straightConnector1">
            <a:avLst/>
          </a:prstGeom>
          <a:ln w="44450">
            <a:solidFill>
              <a:srgbClr val="11A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367832" y="341851"/>
            <a:ext cx="25961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可快速获取参考文献全文，追溯经典文献；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367832" y="3994605"/>
            <a:ext cx="2596176" cy="874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可快速获取引文文献，了解领域研究进展；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367832" y="2484535"/>
            <a:ext cx="2159566" cy="307777"/>
          </a:xfrm>
          <a:prstGeom prst="rect">
            <a:avLst/>
          </a:prstGeom>
          <a:solidFill>
            <a:srgbClr val="017277"/>
          </a:solidFill>
          <a:ln>
            <a:solidFill>
              <a:srgbClr val="017277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引文图谱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：可看发展脉络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5354695" y="537751"/>
            <a:ext cx="498583" cy="2374129"/>
            <a:chOff x="5354695" y="537751"/>
            <a:chExt cx="498583" cy="2374129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5354695" y="537751"/>
              <a:ext cx="486660" cy="985124"/>
            </a:xfrm>
            <a:prstGeom prst="straightConnector1">
              <a:avLst/>
            </a:prstGeom>
            <a:ln w="57150">
              <a:solidFill>
                <a:srgbClr val="017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cxnSpLocks/>
            </p:cNvCxnSpPr>
            <p:nvPr/>
          </p:nvCxnSpPr>
          <p:spPr>
            <a:xfrm flipV="1">
              <a:off x="5411172" y="2709156"/>
              <a:ext cx="442106" cy="202724"/>
            </a:xfrm>
            <a:prstGeom prst="straightConnector1">
              <a:avLst/>
            </a:prstGeom>
            <a:ln w="57150">
              <a:solidFill>
                <a:srgbClr val="017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23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84294" y="2709156"/>
            <a:ext cx="2900626" cy="2096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43148" y="427268"/>
            <a:ext cx="4463270" cy="423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989445" y="1359965"/>
            <a:ext cx="2154555" cy="1137285"/>
          </a:xfrm>
          <a:prstGeom prst="rect">
            <a:avLst/>
          </a:prstGeom>
          <a:solidFill>
            <a:srgbClr val="772982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Metrics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数据统计</a:t>
            </a: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侧面了解该研究关注度/热度/重要程度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24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9" y="377483"/>
            <a:ext cx="1873684" cy="4239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9934" y="980164"/>
            <a:ext cx="7367144" cy="3575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04425" y="294235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9934" y="980164"/>
            <a:ext cx="7367144" cy="3575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773147" y="1946179"/>
            <a:ext cx="2051173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批量下载文件；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可下载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文件大小不超过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500MB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949" y="1166903"/>
            <a:ext cx="7261868" cy="3524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73119" y="355830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引文信息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26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297" y="1129210"/>
            <a:ext cx="7339520" cy="3562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43701" y="1663457"/>
            <a:ext cx="2749685" cy="369332"/>
          </a:xfrm>
          <a:prstGeom prst="rect">
            <a:avLst/>
          </a:prstGeom>
          <a:solidFill>
            <a:srgbClr val="FFDD7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12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以不同格式一次性导出引文信息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追踪前沿技术热点把握领域发展态势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45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28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3619" y="1240131"/>
            <a:ext cx="6604561" cy="320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30861"/>
          <a:stretch>
            <a:fillRect/>
          </a:stretch>
        </p:blipFill>
        <p:spPr>
          <a:xfrm>
            <a:off x="1203619" y="1173640"/>
            <a:ext cx="6712493" cy="3338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内容占位符 2"/>
          <p:cNvSpPr txBox="1">
            <a:spLocks noChangeArrowheads="1"/>
          </p:cNvSpPr>
          <p:nvPr/>
        </p:nvSpPr>
        <p:spPr>
          <a:xfrm>
            <a:off x="660775" y="1081385"/>
            <a:ext cx="7822449" cy="35232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个人账号可以：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追踪最新技术，权威研究人员、机构发表的文献、特定出版物等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创建个人资料夹，分类管理文献数据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设置最喜爱的封面期刊，能直接显示于首页，便于随时访问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设置页面显示偏好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查看检索历史，检索历史内容由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条扩大到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条，还增加了导出和打印功能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针对检索式进行订阅提醒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29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59" y="1135008"/>
            <a:ext cx="6622833" cy="320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7377" r="15069"/>
          <a:stretch>
            <a:fillRect/>
          </a:stretch>
        </p:blipFill>
        <p:spPr>
          <a:xfrm>
            <a:off x="525619" y="1135008"/>
            <a:ext cx="8171849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您身边的顶尖科技资源库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571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了解机构发文情况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4494" y="1011041"/>
            <a:ext cx="5714474" cy="3000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1316552" y="1110178"/>
            <a:ext cx="6348578" cy="3095265"/>
            <a:chOff x="1799456" y="864430"/>
            <a:chExt cx="5465270" cy="26646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456" y="864430"/>
              <a:ext cx="5465270" cy="26646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8285" y="1923415"/>
              <a:ext cx="495908" cy="24795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8338" y="1720687"/>
              <a:ext cx="745003" cy="1232120"/>
            </a:xfrm>
            <a:prstGeom prst="rect">
              <a:avLst/>
            </a:prstGeom>
          </p:spPr>
        </p:pic>
      </p:grp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6763" b="5361"/>
          <a:stretch/>
        </p:blipFill>
        <p:spPr>
          <a:xfrm>
            <a:off x="1916027" y="1056085"/>
            <a:ext cx="5530535" cy="195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查看、管理订阅的检索提醒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3479" b="11327"/>
          <a:stretch>
            <a:fillRect/>
          </a:stretch>
        </p:blipFill>
        <p:spPr>
          <a:xfrm>
            <a:off x="1061181" y="1703970"/>
            <a:ext cx="7527481" cy="1260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21" y="2366832"/>
            <a:ext cx="8102600" cy="988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272170" y="3593710"/>
            <a:ext cx="6566542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订阅期刊、会议、标准、电子图书、施引文献、作者发文更新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51" y="821841"/>
            <a:ext cx="5776483" cy="3832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739524" y="940802"/>
            <a:ext cx="1821820" cy="811216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17685" b="3907"/>
          <a:stretch>
            <a:fillRect/>
          </a:stretch>
        </p:blipFill>
        <p:spPr>
          <a:xfrm>
            <a:off x="6644999" y="400305"/>
            <a:ext cx="1952625" cy="1209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t="1061" r="3008"/>
          <a:stretch>
            <a:fillRect/>
          </a:stretch>
        </p:blipFill>
        <p:spPr>
          <a:xfrm>
            <a:off x="6644999" y="1655155"/>
            <a:ext cx="1978877" cy="2865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6710326" y="2865878"/>
            <a:ext cx="184822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可以创建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个文件夹，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可收藏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文档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453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Research Project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69" y="1212099"/>
            <a:ext cx="6987564" cy="291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672" y="1843331"/>
            <a:ext cx="7141459" cy="728419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投稿攻略，攻克投稿壁垒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2290" y="454245"/>
            <a:ext cx="374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出版渠道的选择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1251549" y="1080966"/>
            <a:ext cx="6571651" cy="254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会议文章：可以是正在进行没有完成的研究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可展示初期成果或强调最近工作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获得非正式反馈用于后续研究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期刊文章：是研究工作和最终结果的完整展示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展示原创研究结果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做出清晰推论，并辅以数据支持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会议论文通常短于期刊论文，细节和参考文献也少些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16"/>
          <p:cNvSpPr>
            <a:spLocks noChangeArrowheads="1"/>
          </p:cNvSpPr>
          <p:nvPr/>
        </p:nvSpPr>
        <p:spPr bwMode="auto">
          <a:xfrm>
            <a:off x="843561" y="3684875"/>
            <a:ext cx="3182339" cy="10333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968941" y="3764732"/>
            <a:ext cx="2931578" cy="9787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Journals, Transactions, Magazines</a:t>
            </a:r>
          </a:p>
        </p:txBody>
      </p:sp>
      <p:sp>
        <p:nvSpPr>
          <p:cNvPr id="9" name="Rounded Rectangle 16"/>
          <p:cNvSpPr>
            <a:spLocks noChangeArrowheads="1"/>
          </p:cNvSpPr>
          <p:nvPr/>
        </p:nvSpPr>
        <p:spPr bwMode="auto">
          <a:xfrm>
            <a:off x="4961568" y="3684876"/>
            <a:ext cx="3069439" cy="969168"/>
          </a:xfrm>
          <a:prstGeom prst="roundRect">
            <a:avLst>
              <a:gd name="adj" fmla="val 16667"/>
            </a:avLst>
          </a:prstGeom>
          <a:solidFill>
            <a:srgbClr val="6B1F73"/>
          </a:solidFill>
          <a:ln>
            <a:solidFill>
              <a:srgbClr val="6B1F73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>
              <a:solidFill>
                <a:srgbClr val="6B1F73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961568" y="3576826"/>
            <a:ext cx="3165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2,000+</a:t>
            </a:r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Conferences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54245"/>
            <a:ext cx="22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5523" y="1827411"/>
            <a:ext cx="6339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Relevancy 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期刊主题相关性</a:t>
            </a:r>
            <a:endParaRPr lang="en-US" altLang="zh-CN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Impact Factor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期刊影响因子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489456"/>
            <a:ext cx="542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筛选与研究领域最相关的期刊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89" y="907391"/>
            <a:ext cx="1474787" cy="2251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042" y="2126032"/>
            <a:ext cx="1523711" cy="2230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37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8627" b="8627"/>
          <a:stretch/>
        </p:blipFill>
        <p:spPr>
          <a:xfrm>
            <a:off x="265827" y="1694468"/>
            <a:ext cx="5283201" cy="2121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ChangeArrowheads="1"/>
          </p:cNvSpPr>
          <p:nvPr/>
        </p:nvSpPr>
        <p:spPr>
          <a:xfrm>
            <a:off x="3114032" y="390388"/>
            <a:ext cx="3301156" cy="7486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Journals-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89992" y="1043435"/>
            <a:ext cx="4968552" cy="41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en-US" altLang="zh-CN" sz="1800" kern="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Journals, Transactions</a:t>
            </a:r>
            <a:r>
              <a:rPr lang="en-US" altLang="zh-CN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800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800" kern="0" dirty="0">
                <a:solidFill>
                  <a:srgbClr val="F7B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Letters </a:t>
            </a:r>
            <a:r>
              <a:rPr lang="en-US" altLang="zh-CN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 the primary means for publishing technical papers concerning original work in IEEE fields of interest.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primary purpose of Journals, Transactions, and Letters is to disclose and provide a permanent archival</a:t>
            </a:r>
            <a:r>
              <a:rPr lang="en-US" altLang="zh-CN" sz="1600" b="1" u="sng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record of original technical work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that </a:t>
            </a:r>
            <a:r>
              <a:rPr lang="en-US" altLang="zh-CN" sz="1600" u="sng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advances the state of the art or provides novel insights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Letters are for the publication of brief papers, usually 3-4 pages in length.</a:t>
            </a:r>
          </a:p>
          <a:p>
            <a:endParaRPr lang="en-US" altLang="zh-CN" sz="1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4916" t="1852" r="1683" b="5556"/>
          <a:stretch>
            <a:fillRect/>
          </a:stretch>
        </p:blipFill>
        <p:spPr bwMode="auto">
          <a:xfrm>
            <a:off x="5842000" y="1589535"/>
            <a:ext cx="1146376" cy="150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4761" t="2725" r="4784"/>
          <a:stretch>
            <a:fillRect/>
          </a:stretch>
        </p:blipFill>
        <p:spPr bwMode="auto">
          <a:xfrm>
            <a:off x="6613524" y="1907036"/>
            <a:ext cx="1064245" cy="148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4485" t="2130" r="3589" b="427"/>
          <a:stretch>
            <a:fillRect/>
          </a:stretch>
        </p:blipFill>
        <p:spPr bwMode="auto">
          <a:xfrm>
            <a:off x="7318649" y="2216598"/>
            <a:ext cx="1130644" cy="14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ChangeArrowheads="1"/>
          </p:cNvSpPr>
          <p:nvPr/>
        </p:nvSpPr>
        <p:spPr>
          <a:xfrm>
            <a:off x="2890279" y="375494"/>
            <a:ext cx="3909880" cy="5633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Magazines-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241836" y="939108"/>
            <a:ext cx="4741333" cy="398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Magazines are characterized by regular and continuing issues with significant technical content in addition to general news and regular columns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Magazine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Magazine</a:t>
            </a:r>
            <a:endParaRPr lang="zh-CN" altLang="zh-CN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it-IT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Magazine</a:t>
            </a:r>
            <a:endParaRPr lang="zh-CN" altLang="zh-CN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fr-FR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&amp; Measurement Magazine</a:t>
            </a:r>
          </a:p>
          <a:p>
            <a:pPr lvl="1" fontAlgn="ctr"/>
            <a:r>
              <a:rPr lang="fr-FR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zh-CN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2466" y="1376362"/>
            <a:ext cx="1357693" cy="186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5116" y="1693862"/>
            <a:ext cx="1339094" cy="183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4442" y="2111375"/>
            <a:ext cx="1300864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2141566" y="1199611"/>
            <a:ext cx="3904761" cy="12167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8140" y="2554018"/>
            <a:ext cx="683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1897" y="324228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54245"/>
            <a:ext cx="22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9773" y="1608336"/>
            <a:ext cx="6596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Relevancy 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期刊主题相关性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Impact Factor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期刊影响因子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355512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期刊影响因子</a:t>
            </a:r>
          </a:p>
        </p:txBody>
      </p:sp>
      <p:sp>
        <p:nvSpPr>
          <p:cNvPr id="5" name="Snip Single Corner Rectangle 13"/>
          <p:cNvSpPr/>
          <p:nvPr/>
        </p:nvSpPr>
        <p:spPr>
          <a:xfrm>
            <a:off x="175474" y="1036341"/>
            <a:ext cx="2224826" cy="405594"/>
          </a:xfrm>
          <a:prstGeom prst="snip1Rect">
            <a:avLst>
              <a:gd name="adj" fmla="val 4016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75473" y="1454469"/>
            <a:ext cx="8855239" cy="34248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2290" y="1002705"/>
            <a:ext cx="1613146" cy="42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publishes: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black">
          <a:xfrm>
            <a:off x="378674" y="1454469"/>
            <a:ext cx="8894799" cy="30204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22 of the top 25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Electrical and Electronic Engineering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（电气电子工程领域）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13 of the top 15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Telecommunications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（电信领域）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4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Automation &amp; Control Systems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（自动化控制领域）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5 of the top 10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Artificial Intelligence</a:t>
            </a:r>
            <a:r>
              <a:rPr lang="zh-CN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计算机科学，人工智能领域）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Hardware &amp; Architecture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（计算机科学，硬件结构领域）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Information Systems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（计算机科学，信息系统领域）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Cybernetics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（计算机科学，控制论领域）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4 of the top 10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in Computer Science, S</a:t>
            </a:r>
            <a:r>
              <a:rPr lang="en-US" altLang="zh-CN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oft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ware E</a:t>
            </a:r>
            <a:r>
              <a:rPr lang="en-US" altLang="zh-CN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ngineering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（计算机科学，软件工程领域）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42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FE7EB0-2844-D431-AB1C-F8BA4DEB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0" y="215612"/>
            <a:ext cx="7916830" cy="47587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43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D37221-855A-BF93-5E7A-0B1A391F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0" y="319964"/>
            <a:ext cx="7896510" cy="41299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41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15615" y="4637524"/>
            <a:ext cx="520468" cy="299410"/>
          </a:xfrm>
        </p:spPr>
        <p:txBody>
          <a:bodyPr/>
          <a:lstStyle/>
          <a:p>
            <a:fld id="{3DD97BEB-BAEF-0344-9D5C-EC73E478698A}" type="slidenum">
              <a:rPr lang="en-US" smtClean="0"/>
              <a:t>44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451" y="941869"/>
            <a:ext cx="3671335" cy="1381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615" y="3527953"/>
            <a:ext cx="5022082" cy="1156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04A336-C5EA-3B48-9629-B9527992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8" y="888259"/>
            <a:ext cx="3965793" cy="2136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2480" r="2480"/>
          <a:stretch/>
        </p:blipFill>
        <p:spPr>
          <a:xfrm>
            <a:off x="201101" y="886476"/>
            <a:ext cx="5083318" cy="2412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b="25620"/>
          <a:stretch>
            <a:fillRect/>
          </a:stretch>
        </p:blipFill>
        <p:spPr>
          <a:xfrm>
            <a:off x="340859" y="3352303"/>
            <a:ext cx="5043221" cy="149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FA8FD1-64AF-A2EC-9233-9C4405D64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2" y="3454159"/>
            <a:ext cx="5536156" cy="115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E5DE0F-BC86-E3F0-9EB2-3445E48A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080" y="987262"/>
            <a:ext cx="3709358" cy="2672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15615" y="4680683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45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4358" y="1060196"/>
            <a:ext cx="6094673" cy="318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6153" y="1031621"/>
            <a:ext cx="7551693" cy="3287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32043" y="4630010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46</a:t>
            </a:fld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55E19E-C0DE-7914-1A99-F14063CE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35" y="893169"/>
            <a:ext cx="6951890" cy="3770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47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0C0DD8-6208-4D0E-89CC-32107C9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10" y="952844"/>
            <a:ext cx="6309737" cy="3363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9A0235-9827-7A20-C1DB-50C05563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11" y="789401"/>
            <a:ext cx="6442934" cy="392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48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8632" y="947854"/>
            <a:ext cx="7540566" cy="370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55957" y="1298187"/>
            <a:ext cx="5425819" cy="2113583"/>
            <a:chOff x="74015" y="861224"/>
            <a:chExt cx="7112111" cy="277046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4015" y="861224"/>
              <a:ext cx="7112111" cy="2770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527" y="1030173"/>
              <a:ext cx="727467" cy="3733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82289" y="338005"/>
            <a:ext cx="313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49</a:t>
            </a:fld>
            <a:endParaRPr 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909667" y="861224"/>
            <a:ext cx="6906612" cy="3926603"/>
            <a:chOff x="655500" y="660557"/>
            <a:chExt cx="6544197" cy="39934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500" y="660557"/>
              <a:ext cx="6544197" cy="39934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/>
            <a:srcRect l="-348" r="348" b="37936"/>
            <a:stretch/>
          </p:blipFill>
          <p:spPr>
            <a:xfrm>
              <a:off x="2191325" y="2469491"/>
              <a:ext cx="4991023" cy="218455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1627" y="1173365"/>
            <a:ext cx="7021974" cy="3480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2181" y="345392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的成立</a:t>
            </a:r>
          </a:p>
        </p:txBody>
      </p:sp>
      <p:pic>
        <p:nvPicPr>
          <p:cNvPr id="5" name="Picture 20" descr="time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63" y="1349839"/>
            <a:ext cx="8243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5937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1884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021613" y="1275227"/>
            <a:ext cx="941388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3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1912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35682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1963</a:t>
            </a:r>
          </a:p>
        </p:txBody>
      </p:sp>
      <p:pic>
        <p:nvPicPr>
          <p:cNvPr id="9" name="Picture 18" descr="aie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62" y="1799790"/>
            <a:ext cx="1355124" cy="13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-269179" y="3464831"/>
            <a:ext cx="2376566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AIEE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American Institute 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Electrical 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美国电气工程师学会</a:t>
            </a:r>
          </a:p>
        </p:txBody>
      </p:sp>
      <p:pic>
        <p:nvPicPr>
          <p:cNvPr id="11" name="Picture 17" descr="i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8082" y="1835053"/>
            <a:ext cx="1828016" cy="13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832978" y="3465204"/>
            <a:ext cx="18684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Radio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无线电工程师学会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62570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+</a:t>
            </a:r>
            <a:endParaRPr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794594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=</a:t>
            </a:r>
            <a:endParaRPr lang="zh-CN" altLang="en-US" sz="4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727590" y="3464831"/>
            <a:ext cx="29490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</a:p>
          <a:p>
            <a:pPr algn="ctr"/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</a:p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5886062" y="2135232"/>
            <a:ext cx="2577150" cy="8030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61B9A-82E0-6DD2-A223-4B7B1BF40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1FEEB68-CFE2-F585-9222-D6D8D085A1A9}"/>
              </a:ext>
            </a:extLst>
          </p:cNvPr>
          <p:cNvSpPr txBox="1"/>
          <p:nvPr/>
        </p:nvSpPr>
        <p:spPr>
          <a:xfrm>
            <a:off x="421990" y="396538"/>
            <a:ext cx="531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2AA956-860A-C2B6-B01B-EE441F48A9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50</a:t>
            </a:fld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4AE85C-3979-012B-AE80-319113B3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54" y="1120160"/>
            <a:ext cx="7768318" cy="264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FABE9F-14B0-5E28-961B-1DA1C5B3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21" y="885825"/>
            <a:ext cx="6468455" cy="3669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04756-A804-99F9-59FC-778512B72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3" y="1154093"/>
            <a:ext cx="8251254" cy="3045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D18A0-71B5-7FCE-DF4A-21CE507D2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936" y="943754"/>
            <a:ext cx="6434962" cy="359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0872C-85BB-4277-87C0-6F1F8F2CA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185" y="956648"/>
            <a:ext cx="6468455" cy="3769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111B5-8586-5DDC-2368-60CFEC62F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952" y="1050760"/>
            <a:ext cx="7007259" cy="3669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9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准备好发表论文了吗？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2695" y="1007352"/>
            <a:ext cx="7515185" cy="3485627"/>
            <a:chOff x="2032000" y="1361726"/>
            <a:chExt cx="10020246" cy="4647503"/>
          </a:xfrm>
        </p:grpSpPr>
        <p:sp>
          <p:nvSpPr>
            <p:cNvPr id="8" name="Freeform 7"/>
            <p:cNvSpPr/>
            <p:nvPr/>
          </p:nvSpPr>
          <p:spPr>
            <a:xfrm>
              <a:off x="2717799" y="1441515"/>
              <a:ext cx="9334447" cy="594880"/>
            </a:xfrm>
            <a:custGeom>
              <a:avLst/>
              <a:gdLst>
                <a:gd name="connsiteX0" fmla="*/ 99149 w 594880"/>
                <a:gd name="connsiteY0" fmla="*/ 0 h 5201920"/>
                <a:gd name="connsiteX1" fmla="*/ 495731 w 594880"/>
                <a:gd name="connsiteY1" fmla="*/ 0 h 5201920"/>
                <a:gd name="connsiteX2" fmla="*/ 594880 w 594880"/>
                <a:gd name="connsiteY2" fmla="*/ 99149 h 5201920"/>
                <a:gd name="connsiteX3" fmla="*/ 594880 w 594880"/>
                <a:gd name="connsiteY3" fmla="*/ 5201920 h 5201920"/>
                <a:gd name="connsiteX4" fmla="*/ 594880 w 594880"/>
                <a:gd name="connsiteY4" fmla="*/ 5201920 h 5201920"/>
                <a:gd name="connsiteX5" fmla="*/ 0 w 594880"/>
                <a:gd name="connsiteY5" fmla="*/ 5201920 h 5201920"/>
                <a:gd name="connsiteX6" fmla="*/ 0 w 594880"/>
                <a:gd name="connsiteY6" fmla="*/ 5201920 h 5201920"/>
                <a:gd name="connsiteX7" fmla="*/ 0 w 594880"/>
                <a:gd name="connsiteY7" fmla="*/ 99149 h 5201920"/>
                <a:gd name="connsiteX8" fmla="*/ 99149 w 594880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880" h="5201920">
                  <a:moveTo>
                    <a:pt x="594880" y="867010"/>
                  </a:moveTo>
                  <a:lnTo>
                    <a:pt x="594880" y="4334910"/>
                  </a:lnTo>
                  <a:cubicBezTo>
                    <a:pt x="594880" y="4813740"/>
                    <a:pt x="589804" y="5201916"/>
                    <a:pt x="583542" y="5201916"/>
                  </a:cubicBezTo>
                  <a:lnTo>
                    <a:pt x="0" y="5201916"/>
                  </a:lnTo>
                  <a:lnTo>
                    <a:pt x="0" y="5201916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3542" y="4"/>
                  </a:lnTo>
                  <a:cubicBezTo>
                    <a:pt x="589804" y="4"/>
                    <a:pt x="594880" y="388180"/>
                    <a:pt x="594880" y="867010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153" tIns="60356" rIns="98933" bIns="60356" numCol="1" spcCol="1270" anchor="ctr" anchorCtr="0">
              <a:noAutofit/>
            </a:bodyPr>
            <a:lstStyle/>
            <a:p>
              <a:pPr marL="171450" lvl="1" defTabSz="90043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New and useful? </a:t>
              </a:r>
              <a:r>
                <a:rPr lang="zh-CN" alt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新的，有价值的</a:t>
              </a:r>
              <a:endParaRPr lang="en-US" sz="20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32000" y="1361726"/>
              <a:ext cx="685800" cy="743600"/>
            </a:xfrm>
            <a:custGeom>
              <a:avLst/>
              <a:gdLst>
                <a:gd name="connsiteX0" fmla="*/ 0 w 2926080"/>
                <a:gd name="connsiteY0" fmla="*/ 123936 h 743600"/>
                <a:gd name="connsiteX1" fmla="*/ 123936 w 2926080"/>
                <a:gd name="connsiteY1" fmla="*/ 0 h 743600"/>
                <a:gd name="connsiteX2" fmla="*/ 2802144 w 2926080"/>
                <a:gd name="connsiteY2" fmla="*/ 0 h 743600"/>
                <a:gd name="connsiteX3" fmla="*/ 2926080 w 2926080"/>
                <a:gd name="connsiteY3" fmla="*/ 123936 h 743600"/>
                <a:gd name="connsiteX4" fmla="*/ 2926080 w 2926080"/>
                <a:gd name="connsiteY4" fmla="*/ 619664 h 743600"/>
                <a:gd name="connsiteX5" fmla="*/ 2802144 w 2926080"/>
                <a:gd name="connsiteY5" fmla="*/ 743600 h 743600"/>
                <a:gd name="connsiteX6" fmla="*/ 123936 w 2926080"/>
                <a:gd name="connsiteY6" fmla="*/ 743600 h 743600"/>
                <a:gd name="connsiteX7" fmla="*/ 0 w 2926080"/>
                <a:gd name="connsiteY7" fmla="*/ 619664 h 743600"/>
                <a:gd name="connsiteX8" fmla="*/ 0 w 2926080"/>
                <a:gd name="connsiteY8" fmla="*/ 123936 h 7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743600">
                  <a:moveTo>
                    <a:pt x="0" y="123936"/>
                  </a:moveTo>
                  <a:cubicBezTo>
                    <a:pt x="0" y="55488"/>
                    <a:pt x="55488" y="0"/>
                    <a:pt x="123936" y="0"/>
                  </a:cubicBezTo>
                  <a:lnTo>
                    <a:pt x="2802144" y="0"/>
                  </a:lnTo>
                  <a:cubicBezTo>
                    <a:pt x="2870592" y="0"/>
                    <a:pt x="2926080" y="55488"/>
                    <a:pt x="2926080" y="123936"/>
                  </a:cubicBezTo>
                  <a:lnTo>
                    <a:pt x="2926080" y="619664"/>
                  </a:lnTo>
                  <a:cubicBezTo>
                    <a:pt x="2926080" y="688112"/>
                    <a:pt x="2870592" y="743600"/>
                    <a:pt x="2802144" y="743600"/>
                  </a:cubicBezTo>
                  <a:lnTo>
                    <a:pt x="123936" y="743600"/>
                  </a:lnTo>
                  <a:cubicBezTo>
                    <a:pt x="55488" y="743600"/>
                    <a:pt x="0" y="688112"/>
                    <a:pt x="0" y="619664"/>
                  </a:cubicBezTo>
                  <a:lnTo>
                    <a:pt x="0" y="1239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53" tIns="80089" rIns="132953" bIns="80089" numCol="1" spcCol="1270" anchor="ctr" anchorCtr="0">
              <a:noAutofit/>
            </a:bodyPr>
            <a:lstStyle/>
            <a:p>
              <a:pPr algn="ctr" defTabSz="1233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717799" y="2222297"/>
              <a:ext cx="9334446" cy="594880"/>
            </a:xfrm>
            <a:custGeom>
              <a:avLst/>
              <a:gdLst>
                <a:gd name="connsiteX0" fmla="*/ 99149 w 594880"/>
                <a:gd name="connsiteY0" fmla="*/ 0 h 5201920"/>
                <a:gd name="connsiteX1" fmla="*/ 495731 w 594880"/>
                <a:gd name="connsiteY1" fmla="*/ 0 h 5201920"/>
                <a:gd name="connsiteX2" fmla="*/ 594880 w 594880"/>
                <a:gd name="connsiteY2" fmla="*/ 99149 h 5201920"/>
                <a:gd name="connsiteX3" fmla="*/ 594880 w 594880"/>
                <a:gd name="connsiteY3" fmla="*/ 5201920 h 5201920"/>
                <a:gd name="connsiteX4" fmla="*/ 594880 w 594880"/>
                <a:gd name="connsiteY4" fmla="*/ 5201920 h 5201920"/>
                <a:gd name="connsiteX5" fmla="*/ 0 w 594880"/>
                <a:gd name="connsiteY5" fmla="*/ 5201920 h 5201920"/>
                <a:gd name="connsiteX6" fmla="*/ 0 w 594880"/>
                <a:gd name="connsiteY6" fmla="*/ 5201920 h 5201920"/>
                <a:gd name="connsiteX7" fmla="*/ 0 w 594880"/>
                <a:gd name="connsiteY7" fmla="*/ 99149 h 5201920"/>
                <a:gd name="connsiteX8" fmla="*/ 99149 w 594880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880" h="5201920">
                  <a:moveTo>
                    <a:pt x="594880" y="867010"/>
                  </a:moveTo>
                  <a:lnTo>
                    <a:pt x="594880" y="4334910"/>
                  </a:lnTo>
                  <a:cubicBezTo>
                    <a:pt x="594880" y="4813740"/>
                    <a:pt x="589804" y="5201916"/>
                    <a:pt x="583542" y="5201916"/>
                  </a:cubicBezTo>
                  <a:lnTo>
                    <a:pt x="0" y="5201916"/>
                  </a:lnTo>
                  <a:lnTo>
                    <a:pt x="0" y="5201916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3542" y="4"/>
                  </a:lnTo>
                  <a:cubicBezTo>
                    <a:pt x="589804" y="4"/>
                    <a:pt x="594880" y="388180"/>
                    <a:pt x="594880" y="867010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1878422"/>
                <a:satOff val="-1034"/>
                <a:lumOff val="-105"/>
                <a:alphaOff val="0"/>
              </a:schemeClr>
            </a:lnRef>
            <a:fillRef idx="1">
              <a:schemeClr val="accent5">
                <a:tint val="40000"/>
                <a:alpha val="90000"/>
                <a:hueOff val="1878422"/>
                <a:satOff val="-1034"/>
                <a:lumOff val="-105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1878422"/>
                <a:satOff val="-1034"/>
                <a:lumOff val="-10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153" tIns="60356" rIns="98933" bIns="60356" numCol="1" spcCol="1270" anchor="ctr" anchorCtr="0">
              <a:noAutofit/>
            </a:bodyPr>
            <a:lstStyle/>
            <a:p>
              <a:pPr marL="171450" lvl="1" defTabSz="90043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Hot topic? </a:t>
              </a:r>
              <a:r>
                <a:rPr lang="zh-CN" alt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热门主题</a:t>
              </a:r>
              <a:endParaRPr lang="en-US" sz="20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032000" y="2142506"/>
              <a:ext cx="685800" cy="743600"/>
            </a:xfrm>
            <a:custGeom>
              <a:avLst/>
              <a:gdLst>
                <a:gd name="connsiteX0" fmla="*/ 0 w 2926080"/>
                <a:gd name="connsiteY0" fmla="*/ 123936 h 743600"/>
                <a:gd name="connsiteX1" fmla="*/ 123936 w 2926080"/>
                <a:gd name="connsiteY1" fmla="*/ 0 h 743600"/>
                <a:gd name="connsiteX2" fmla="*/ 2802144 w 2926080"/>
                <a:gd name="connsiteY2" fmla="*/ 0 h 743600"/>
                <a:gd name="connsiteX3" fmla="*/ 2926080 w 2926080"/>
                <a:gd name="connsiteY3" fmla="*/ 123936 h 743600"/>
                <a:gd name="connsiteX4" fmla="*/ 2926080 w 2926080"/>
                <a:gd name="connsiteY4" fmla="*/ 619664 h 743600"/>
                <a:gd name="connsiteX5" fmla="*/ 2802144 w 2926080"/>
                <a:gd name="connsiteY5" fmla="*/ 743600 h 743600"/>
                <a:gd name="connsiteX6" fmla="*/ 123936 w 2926080"/>
                <a:gd name="connsiteY6" fmla="*/ 743600 h 743600"/>
                <a:gd name="connsiteX7" fmla="*/ 0 w 2926080"/>
                <a:gd name="connsiteY7" fmla="*/ 619664 h 743600"/>
                <a:gd name="connsiteX8" fmla="*/ 0 w 2926080"/>
                <a:gd name="connsiteY8" fmla="*/ 123936 h 7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743600">
                  <a:moveTo>
                    <a:pt x="0" y="123936"/>
                  </a:moveTo>
                  <a:cubicBezTo>
                    <a:pt x="0" y="55488"/>
                    <a:pt x="55488" y="0"/>
                    <a:pt x="123936" y="0"/>
                  </a:cubicBezTo>
                  <a:lnTo>
                    <a:pt x="2802144" y="0"/>
                  </a:lnTo>
                  <a:cubicBezTo>
                    <a:pt x="2870592" y="0"/>
                    <a:pt x="2926080" y="55488"/>
                    <a:pt x="2926080" y="123936"/>
                  </a:cubicBezTo>
                  <a:lnTo>
                    <a:pt x="2926080" y="619664"/>
                  </a:lnTo>
                  <a:cubicBezTo>
                    <a:pt x="2926080" y="688112"/>
                    <a:pt x="2870592" y="743600"/>
                    <a:pt x="2802144" y="743600"/>
                  </a:cubicBezTo>
                  <a:lnTo>
                    <a:pt x="123936" y="743600"/>
                  </a:lnTo>
                  <a:cubicBezTo>
                    <a:pt x="55488" y="743600"/>
                    <a:pt x="0" y="688112"/>
                    <a:pt x="0" y="619664"/>
                  </a:cubicBezTo>
                  <a:lnTo>
                    <a:pt x="0" y="1239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734149"/>
                <a:satOff val="-8492"/>
                <a:lumOff val="510"/>
                <a:alphaOff val="0"/>
              </a:schemeClr>
            </a:fillRef>
            <a:effectRef idx="0">
              <a:schemeClr val="accent5">
                <a:hueOff val="1734149"/>
                <a:satOff val="-8492"/>
                <a:lumOff val="5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53" tIns="80089" rIns="132953" bIns="80089" numCol="1" spcCol="1270" anchor="ctr" anchorCtr="0">
              <a:noAutofit/>
            </a:bodyPr>
            <a:lstStyle/>
            <a:p>
              <a:pPr algn="ctr" defTabSz="1233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17799" y="3003077"/>
              <a:ext cx="9334446" cy="594880"/>
            </a:xfrm>
            <a:custGeom>
              <a:avLst/>
              <a:gdLst>
                <a:gd name="connsiteX0" fmla="*/ 99149 w 594880"/>
                <a:gd name="connsiteY0" fmla="*/ 0 h 5201920"/>
                <a:gd name="connsiteX1" fmla="*/ 495731 w 594880"/>
                <a:gd name="connsiteY1" fmla="*/ 0 h 5201920"/>
                <a:gd name="connsiteX2" fmla="*/ 594880 w 594880"/>
                <a:gd name="connsiteY2" fmla="*/ 99149 h 5201920"/>
                <a:gd name="connsiteX3" fmla="*/ 594880 w 594880"/>
                <a:gd name="connsiteY3" fmla="*/ 5201920 h 5201920"/>
                <a:gd name="connsiteX4" fmla="*/ 594880 w 594880"/>
                <a:gd name="connsiteY4" fmla="*/ 5201920 h 5201920"/>
                <a:gd name="connsiteX5" fmla="*/ 0 w 594880"/>
                <a:gd name="connsiteY5" fmla="*/ 5201920 h 5201920"/>
                <a:gd name="connsiteX6" fmla="*/ 0 w 594880"/>
                <a:gd name="connsiteY6" fmla="*/ 5201920 h 5201920"/>
                <a:gd name="connsiteX7" fmla="*/ 0 w 594880"/>
                <a:gd name="connsiteY7" fmla="*/ 99149 h 5201920"/>
                <a:gd name="connsiteX8" fmla="*/ 99149 w 594880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880" h="5201920">
                  <a:moveTo>
                    <a:pt x="594880" y="867010"/>
                  </a:moveTo>
                  <a:lnTo>
                    <a:pt x="594880" y="4334910"/>
                  </a:lnTo>
                  <a:cubicBezTo>
                    <a:pt x="594880" y="4813740"/>
                    <a:pt x="589804" y="5201916"/>
                    <a:pt x="583542" y="5201916"/>
                  </a:cubicBezTo>
                  <a:lnTo>
                    <a:pt x="0" y="5201916"/>
                  </a:lnTo>
                  <a:lnTo>
                    <a:pt x="0" y="5201916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3542" y="4"/>
                  </a:lnTo>
                  <a:cubicBezTo>
                    <a:pt x="589804" y="4"/>
                    <a:pt x="594880" y="388180"/>
                    <a:pt x="594880" y="867010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3756845"/>
                <a:satOff val="-2069"/>
                <a:lumOff val="-212"/>
                <a:alphaOff val="0"/>
              </a:schemeClr>
            </a:lnRef>
            <a:fillRef idx="1">
              <a:schemeClr val="accent5">
                <a:tint val="40000"/>
                <a:alpha val="90000"/>
                <a:hueOff val="3756845"/>
                <a:satOff val="-2069"/>
                <a:lumOff val="-212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3756845"/>
                <a:satOff val="-2069"/>
                <a:lumOff val="-21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153" tIns="60356" rIns="98933" bIns="60356" numCol="1" spcCol="1270" anchor="ctr" anchorCtr="0">
              <a:noAutofit/>
            </a:bodyPr>
            <a:lstStyle/>
            <a:p>
              <a:pPr marL="171450" lvl="1" defTabSz="90043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Contribution? </a:t>
              </a:r>
              <a:r>
                <a:rPr lang="zh-CN" alt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贡献</a:t>
              </a:r>
              <a:endParaRPr lang="en-US" sz="20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032000" y="2923287"/>
              <a:ext cx="685800" cy="743600"/>
            </a:xfrm>
            <a:custGeom>
              <a:avLst/>
              <a:gdLst>
                <a:gd name="connsiteX0" fmla="*/ 0 w 2926080"/>
                <a:gd name="connsiteY0" fmla="*/ 123936 h 743600"/>
                <a:gd name="connsiteX1" fmla="*/ 123936 w 2926080"/>
                <a:gd name="connsiteY1" fmla="*/ 0 h 743600"/>
                <a:gd name="connsiteX2" fmla="*/ 2802144 w 2926080"/>
                <a:gd name="connsiteY2" fmla="*/ 0 h 743600"/>
                <a:gd name="connsiteX3" fmla="*/ 2926080 w 2926080"/>
                <a:gd name="connsiteY3" fmla="*/ 123936 h 743600"/>
                <a:gd name="connsiteX4" fmla="*/ 2926080 w 2926080"/>
                <a:gd name="connsiteY4" fmla="*/ 619664 h 743600"/>
                <a:gd name="connsiteX5" fmla="*/ 2802144 w 2926080"/>
                <a:gd name="connsiteY5" fmla="*/ 743600 h 743600"/>
                <a:gd name="connsiteX6" fmla="*/ 123936 w 2926080"/>
                <a:gd name="connsiteY6" fmla="*/ 743600 h 743600"/>
                <a:gd name="connsiteX7" fmla="*/ 0 w 2926080"/>
                <a:gd name="connsiteY7" fmla="*/ 619664 h 743600"/>
                <a:gd name="connsiteX8" fmla="*/ 0 w 2926080"/>
                <a:gd name="connsiteY8" fmla="*/ 123936 h 7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743600">
                  <a:moveTo>
                    <a:pt x="0" y="123936"/>
                  </a:moveTo>
                  <a:cubicBezTo>
                    <a:pt x="0" y="55488"/>
                    <a:pt x="55488" y="0"/>
                    <a:pt x="123936" y="0"/>
                  </a:cubicBezTo>
                  <a:lnTo>
                    <a:pt x="2802144" y="0"/>
                  </a:lnTo>
                  <a:cubicBezTo>
                    <a:pt x="2870592" y="0"/>
                    <a:pt x="2926080" y="55488"/>
                    <a:pt x="2926080" y="123936"/>
                  </a:cubicBezTo>
                  <a:lnTo>
                    <a:pt x="2926080" y="619664"/>
                  </a:lnTo>
                  <a:cubicBezTo>
                    <a:pt x="2926080" y="688112"/>
                    <a:pt x="2870592" y="743600"/>
                    <a:pt x="2802144" y="743600"/>
                  </a:cubicBezTo>
                  <a:lnTo>
                    <a:pt x="123936" y="743600"/>
                  </a:lnTo>
                  <a:cubicBezTo>
                    <a:pt x="55488" y="743600"/>
                    <a:pt x="0" y="688112"/>
                    <a:pt x="0" y="619664"/>
                  </a:cubicBezTo>
                  <a:lnTo>
                    <a:pt x="0" y="1239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468299"/>
                <a:satOff val="-16984"/>
                <a:lumOff val="1020"/>
                <a:alphaOff val="0"/>
              </a:schemeClr>
            </a:fillRef>
            <a:effectRef idx="0">
              <a:schemeClr val="accent5">
                <a:hueOff val="3468299"/>
                <a:satOff val="-16984"/>
                <a:lumOff val="10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53" tIns="80089" rIns="132953" bIns="80089" numCol="1" spcCol="1270" anchor="ctr" anchorCtr="0">
              <a:noAutofit/>
            </a:bodyPr>
            <a:lstStyle/>
            <a:p>
              <a:pPr algn="ctr" defTabSz="1233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717799" y="3783857"/>
              <a:ext cx="9334446" cy="594880"/>
            </a:xfrm>
            <a:custGeom>
              <a:avLst/>
              <a:gdLst>
                <a:gd name="connsiteX0" fmla="*/ 99149 w 594880"/>
                <a:gd name="connsiteY0" fmla="*/ 0 h 5201920"/>
                <a:gd name="connsiteX1" fmla="*/ 495731 w 594880"/>
                <a:gd name="connsiteY1" fmla="*/ 0 h 5201920"/>
                <a:gd name="connsiteX2" fmla="*/ 594880 w 594880"/>
                <a:gd name="connsiteY2" fmla="*/ 99149 h 5201920"/>
                <a:gd name="connsiteX3" fmla="*/ 594880 w 594880"/>
                <a:gd name="connsiteY3" fmla="*/ 5201920 h 5201920"/>
                <a:gd name="connsiteX4" fmla="*/ 594880 w 594880"/>
                <a:gd name="connsiteY4" fmla="*/ 5201920 h 5201920"/>
                <a:gd name="connsiteX5" fmla="*/ 0 w 594880"/>
                <a:gd name="connsiteY5" fmla="*/ 5201920 h 5201920"/>
                <a:gd name="connsiteX6" fmla="*/ 0 w 594880"/>
                <a:gd name="connsiteY6" fmla="*/ 5201920 h 5201920"/>
                <a:gd name="connsiteX7" fmla="*/ 0 w 594880"/>
                <a:gd name="connsiteY7" fmla="*/ 99149 h 5201920"/>
                <a:gd name="connsiteX8" fmla="*/ 99149 w 594880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880" h="5201920">
                  <a:moveTo>
                    <a:pt x="594880" y="867010"/>
                  </a:moveTo>
                  <a:lnTo>
                    <a:pt x="594880" y="4334910"/>
                  </a:lnTo>
                  <a:cubicBezTo>
                    <a:pt x="594880" y="4813740"/>
                    <a:pt x="589804" y="5201916"/>
                    <a:pt x="583542" y="5201916"/>
                  </a:cubicBezTo>
                  <a:lnTo>
                    <a:pt x="0" y="5201916"/>
                  </a:lnTo>
                  <a:lnTo>
                    <a:pt x="0" y="5201916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3542" y="4"/>
                  </a:lnTo>
                  <a:cubicBezTo>
                    <a:pt x="589804" y="4"/>
                    <a:pt x="594880" y="388180"/>
                    <a:pt x="594880" y="867010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5635268"/>
                <a:satOff val="-3103"/>
                <a:lumOff val="-318"/>
                <a:alphaOff val="0"/>
              </a:schemeClr>
            </a:lnRef>
            <a:fillRef idx="1">
              <a:schemeClr val="accent5">
                <a:tint val="40000"/>
                <a:alpha val="90000"/>
                <a:hueOff val="5635268"/>
                <a:satOff val="-3103"/>
                <a:lumOff val="-31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5635268"/>
                <a:satOff val="-3103"/>
                <a:lumOff val="-3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153" tIns="60356" rIns="98933" bIns="60356" numCol="1" spcCol="1270" anchor="ctr" anchorCtr="0">
              <a:noAutofit/>
            </a:bodyPr>
            <a:lstStyle/>
            <a:p>
              <a:pPr marL="171450" lvl="1" defTabSz="90043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Supporting data? </a:t>
              </a:r>
              <a:r>
                <a:rPr lang="zh-CN" alt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支撑数据</a:t>
              </a:r>
              <a:endParaRPr lang="en-US" sz="20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32000" y="3704068"/>
              <a:ext cx="685800" cy="743600"/>
            </a:xfrm>
            <a:custGeom>
              <a:avLst/>
              <a:gdLst>
                <a:gd name="connsiteX0" fmla="*/ 0 w 2926080"/>
                <a:gd name="connsiteY0" fmla="*/ 123936 h 743600"/>
                <a:gd name="connsiteX1" fmla="*/ 123936 w 2926080"/>
                <a:gd name="connsiteY1" fmla="*/ 0 h 743600"/>
                <a:gd name="connsiteX2" fmla="*/ 2802144 w 2926080"/>
                <a:gd name="connsiteY2" fmla="*/ 0 h 743600"/>
                <a:gd name="connsiteX3" fmla="*/ 2926080 w 2926080"/>
                <a:gd name="connsiteY3" fmla="*/ 123936 h 743600"/>
                <a:gd name="connsiteX4" fmla="*/ 2926080 w 2926080"/>
                <a:gd name="connsiteY4" fmla="*/ 619664 h 743600"/>
                <a:gd name="connsiteX5" fmla="*/ 2802144 w 2926080"/>
                <a:gd name="connsiteY5" fmla="*/ 743600 h 743600"/>
                <a:gd name="connsiteX6" fmla="*/ 123936 w 2926080"/>
                <a:gd name="connsiteY6" fmla="*/ 743600 h 743600"/>
                <a:gd name="connsiteX7" fmla="*/ 0 w 2926080"/>
                <a:gd name="connsiteY7" fmla="*/ 619664 h 743600"/>
                <a:gd name="connsiteX8" fmla="*/ 0 w 2926080"/>
                <a:gd name="connsiteY8" fmla="*/ 123936 h 7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743600">
                  <a:moveTo>
                    <a:pt x="0" y="123936"/>
                  </a:moveTo>
                  <a:cubicBezTo>
                    <a:pt x="0" y="55488"/>
                    <a:pt x="55488" y="0"/>
                    <a:pt x="123936" y="0"/>
                  </a:cubicBezTo>
                  <a:lnTo>
                    <a:pt x="2802144" y="0"/>
                  </a:lnTo>
                  <a:cubicBezTo>
                    <a:pt x="2870592" y="0"/>
                    <a:pt x="2926080" y="55488"/>
                    <a:pt x="2926080" y="123936"/>
                  </a:cubicBezTo>
                  <a:lnTo>
                    <a:pt x="2926080" y="619664"/>
                  </a:lnTo>
                  <a:cubicBezTo>
                    <a:pt x="2926080" y="688112"/>
                    <a:pt x="2870592" y="743600"/>
                    <a:pt x="2802144" y="743600"/>
                  </a:cubicBezTo>
                  <a:lnTo>
                    <a:pt x="123936" y="743600"/>
                  </a:lnTo>
                  <a:cubicBezTo>
                    <a:pt x="55488" y="743600"/>
                    <a:pt x="0" y="688112"/>
                    <a:pt x="0" y="619664"/>
                  </a:cubicBezTo>
                  <a:lnTo>
                    <a:pt x="0" y="1239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202448"/>
                <a:satOff val="-25477"/>
                <a:lumOff val="1529"/>
                <a:alphaOff val="0"/>
              </a:schemeClr>
            </a:fillRef>
            <a:effectRef idx="0">
              <a:schemeClr val="accent5">
                <a:hueOff val="5202448"/>
                <a:satOff val="-25477"/>
                <a:lumOff val="15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53" tIns="80089" rIns="132953" bIns="80089" numCol="1" spcCol="1270" anchor="ctr" anchorCtr="0">
              <a:noAutofit/>
            </a:bodyPr>
            <a:lstStyle/>
            <a:p>
              <a:pPr algn="ctr" defTabSz="1233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717799" y="4564637"/>
              <a:ext cx="9334446" cy="594880"/>
            </a:xfrm>
            <a:custGeom>
              <a:avLst/>
              <a:gdLst>
                <a:gd name="connsiteX0" fmla="*/ 99149 w 594880"/>
                <a:gd name="connsiteY0" fmla="*/ 0 h 5201920"/>
                <a:gd name="connsiteX1" fmla="*/ 495731 w 594880"/>
                <a:gd name="connsiteY1" fmla="*/ 0 h 5201920"/>
                <a:gd name="connsiteX2" fmla="*/ 594880 w 594880"/>
                <a:gd name="connsiteY2" fmla="*/ 99149 h 5201920"/>
                <a:gd name="connsiteX3" fmla="*/ 594880 w 594880"/>
                <a:gd name="connsiteY3" fmla="*/ 5201920 h 5201920"/>
                <a:gd name="connsiteX4" fmla="*/ 594880 w 594880"/>
                <a:gd name="connsiteY4" fmla="*/ 5201920 h 5201920"/>
                <a:gd name="connsiteX5" fmla="*/ 0 w 594880"/>
                <a:gd name="connsiteY5" fmla="*/ 5201920 h 5201920"/>
                <a:gd name="connsiteX6" fmla="*/ 0 w 594880"/>
                <a:gd name="connsiteY6" fmla="*/ 5201920 h 5201920"/>
                <a:gd name="connsiteX7" fmla="*/ 0 w 594880"/>
                <a:gd name="connsiteY7" fmla="*/ 99149 h 5201920"/>
                <a:gd name="connsiteX8" fmla="*/ 99149 w 594880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880" h="5201920">
                  <a:moveTo>
                    <a:pt x="594880" y="867010"/>
                  </a:moveTo>
                  <a:lnTo>
                    <a:pt x="594880" y="4334910"/>
                  </a:lnTo>
                  <a:cubicBezTo>
                    <a:pt x="594880" y="4813740"/>
                    <a:pt x="589804" y="5201916"/>
                    <a:pt x="583542" y="5201916"/>
                  </a:cubicBezTo>
                  <a:lnTo>
                    <a:pt x="0" y="5201916"/>
                  </a:lnTo>
                  <a:lnTo>
                    <a:pt x="0" y="5201916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3542" y="4"/>
                  </a:lnTo>
                  <a:cubicBezTo>
                    <a:pt x="589804" y="4"/>
                    <a:pt x="594880" y="388180"/>
                    <a:pt x="594880" y="867010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7513690"/>
                <a:satOff val="-4138"/>
                <a:lumOff val="-425"/>
                <a:alphaOff val="0"/>
              </a:schemeClr>
            </a:lnRef>
            <a:fillRef idx="1">
              <a:schemeClr val="accent5">
                <a:tint val="40000"/>
                <a:alpha val="90000"/>
                <a:hueOff val="7513690"/>
                <a:satOff val="-4138"/>
                <a:lumOff val="-425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7513690"/>
                <a:satOff val="-4138"/>
                <a:lumOff val="-42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153" tIns="60356" rIns="98933" bIns="60356" numCol="1" spcCol="1270" anchor="ctr" anchorCtr="0">
              <a:noAutofit/>
            </a:bodyPr>
            <a:lstStyle/>
            <a:p>
              <a:pPr marL="171450" lvl="1" defTabSz="90043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Ruled out other interpretations? </a:t>
              </a:r>
              <a:r>
                <a:rPr lang="zh-CN" alt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排除其他解释</a:t>
              </a:r>
              <a:endParaRPr lang="en-US" sz="20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32000" y="4484848"/>
              <a:ext cx="685800" cy="743600"/>
            </a:xfrm>
            <a:custGeom>
              <a:avLst/>
              <a:gdLst>
                <a:gd name="connsiteX0" fmla="*/ 0 w 2926080"/>
                <a:gd name="connsiteY0" fmla="*/ 123936 h 743600"/>
                <a:gd name="connsiteX1" fmla="*/ 123936 w 2926080"/>
                <a:gd name="connsiteY1" fmla="*/ 0 h 743600"/>
                <a:gd name="connsiteX2" fmla="*/ 2802144 w 2926080"/>
                <a:gd name="connsiteY2" fmla="*/ 0 h 743600"/>
                <a:gd name="connsiteX3" fmla="*/ 2926080 w 2926080"/>
                <a:gd name="connsiteY3" fmla="*/ 123936 h 743600"/>
                <a:gd name="connsiteX4" fmla="*/ 2926080 w 2926080"/>
                <a:gd name="connsiteY4" fmla="*/ 619664 h 743600"/>
                <a:gd name="connsiteX5" fmla="*/ 2802144 w 2926080"/>
                <a:gd name="connsiteY5" fmla="*/ 743600 h 743600"/>
                <a:gd name="connsiteX6" fmla="*/ 123936 w 2926080"/>
                <a:gd name="connsiteY6" fmla="*/ 743600 h 743600"/>
                <a:gd name="connsiteX7" fmla="*/ 0 w 2926080"/>
                <a:gd name="connsiteY7" fmla="*/ 619664 h 743600"/>
                <a:gd name="connsiteX8" fmla="*/ 0 w 2926080"/>
                <a:gd name="connsiteY8" fmla="*/ 123936 h 7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743600">
                  <a:moveTo>
                    <a:pt x="0" y="123936"/>
                  </a:moveTo>
                  <a:cubicBezTo>
                    <a:pt x="0" y="55488"/>
                    <a:pt x="55488" y="0"/>
                    <a:pt x="123936" y="0"/>
                  </a:cubicBezTo>
                  <a:lnTo>
                    <a:pt x="2802144" y="0"/>
                  </a:lnTo>
                  <a:cubicBezTo>
                    <a:pt x="2870592" y="0"/>
                    <a:pt x="2926080" y="55488"/>
                    <a:pt x="2926080" y="123936"/>
                  </a:cubicBezTo>
                  <a:lnTo>
                    <a:pt x="2926080" y="619664"/>
                  </a:lnTo>
                  <a:cubicBezTo>
                    <a:pt x="2926080" y="688112"/>
                    <a:pt x="2870592" y="743600"/>
                    <a:pt x="2802144" y="743600"/>
                  </a:cubicBezTo>
                  <a:lnTo>
                    <a:pt x="123936" y="743600"/>
                  </a:lnTo>
                  <a:cubicBezTo>
                    <a:pt x="55488" y="743600"/>
                    <a:pt x="0" y="688112"/>
                    <a:pt x="0" y="619664"/>
                  </a:cubicBezTo>
                  <a:lnTo>
                    <a:pt x="0" y="1239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936598"/>
                <a:satOff val="-33969"/>
                <a:lumOff val="2039"/>
                <a:alphaOff val="0"/>
              </a:schemeClr>
            </a:fillRef>
            <a:effectRef idx="0">
              <a:schemeClr val="accent5">
                <a:hueOff val="6936598"/>
                <a:satOff val="-33969"/>
                <a:lumOff val="20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53" tIns="80089" rIns="132953" bIns="80089" numCol="1" spcCol="1270" anchor="ctr" anchorCtr="0">
              <a:noAutofit/>
            </a:bodyPr>
            <a:lstStyle/>
            <a:p>
              <a:pPr algn="ctr" defTabSz="1233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717799" y="5345418"/>
              <a:ext cx="9334446" cy="594880"/>
            </a:xfrm>
            <a:custGeom>
              <a:avLst/>
              <a:gdLst>
                <a:gd name="connsiteX0" fmla="*/ 99149 w 594880"/>
                <a:gd name="connsiteY0" fmla="*/ 0 h 5201920"/>
                <a:gd name="connsiteX1" fmla="*/ 495731 w 594880"/>
                <a:gd name="connsiteY1" fmla="*/ 0 h 5201920"/>
                <a:gd name="connsiteX2" fmla="*/ 594880 w 594880"/>
                <a:gd name="connsiteY2" fmla="*/ 99149 h 5201920"/>
                <a:gd name="connsiteX3" fmla="*/ 594880 w 594880"/>
                <a:gd name="connsiteY3" fmla="*/ 5201920 h 5201920"/>
                <a:gd name="connsiteX4" fmla="*/ 594880 w 594880"/>
                <a:gd name="connsiteY4" fmla="*/ 5201920 h 5201920"/>
                <a:gd name="connsiteX5" fmla="*/ 0 w 594880"/>
                <a:gd name="connsiteY5" fmla="*/ 5201920 h 5201920"/>
                <a:gd name="connsiteX6" fmla="*/ 0 w 594880"/>
                <a:gd name="connsiteY6" fmla="*/ 5201920 h 5201920"/>
                <a:gd name="connsiteX7" fmla="*/ 0 w 594880"/>
                <a:gd name="connsiteY7" fmla="*/ 99149 h 5201920"/>
                <a:gd name="connsiteX8" fmla="*/ 99149 w 594880"/>
                <a:gd name="connsiteY8" fmla="*/ 0 h 52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880" h="5201920">
                  <a:moveTo>
                    <a:pt x="594880" y="867010"/>
                  </a:moveTo>
                  <a:lnTo>
                    <a:pt x="594880" y="4334910"/>
                  </a:lnTo>
                  <a:cubicBezTo>
                    <a:pt x="594880" y="4813740"/>
                    <a:pt x="589804" y="5201916"/>
                    <a:pt x="583542" y="5201916"/>
                  </a:cubicBezTo>
                  <a:lnTo>
                    <a:pt x="0" y="5201916"/>
                  </a:lnTo>
                  <a:lnTo>
                    <a:pt x="0" y="5201916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3542" y="4"/>
                  </a:lnTo>
                  <a:cubicBezTo>
                    <a:pt x="589804" y="4"/>
                    <a:pt x="594880" y="388180"/>
                    <a:pt x="594880" y="867010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9392112"/>
                <a:satOff val="-5173"/>
                <a:lumOff val="-531"/>
                <a:alphaOff val="0"/>
              </a:schemeClr>
            </a:lnRef>
            <a:fillRef idx="1">
              <a:schemeClr val="accent5">
                <a:tint val="40000"/>
                <a:alpha val="90000"/>
                <a:hueOff val="9392112"/>
                <a:satOff val="-5173"/>
                <a:lumOff val="-53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9392112"/>
                <a:satOff val="-5173"/>
                <a:lumOff val="-53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153" tIns="60356" rIns="98933" bIns="60356" numCol="1" spcCol="1270" anchor="ctr" anchorCtr="0">
              <a:noAutofit/>
            </a:bodyPr>
            <a:lstStyle/>
            <a:p>
              <a:pPr marL="171450" lvl="1" defTabSz="90043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Discussed with co-authors? </a:t>
              </a:r>
              <a:r>
                <a:rPr lang="zh-CN" altLang="en-US" sz="20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与合作作者讨论</a:t>
              </a:r>
              <a:endParaRPr lang="en-US" sz="20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032000" y="5265629"/>
              <a:ext cx="685800" cy="743600"/>
            </a:xfrm>
            <a:custGeom>
              <a:avLst/>
              <a:gdLst>
                <a:gd name="connsiteX0" fmla="*/ 0 w 2926080"/>
                <a:gd name="connsiteY0" fmla="*/ 123936 h 743600"/>
                <a:gd name="connsiteX1" fmla="*/ 123936 w 2926080"/>
                <a:gd name="connsiteY1" fmla="*/ 0 h 743600"/>
                <a:gd name="connsiteX2" fmla="*/ 2802144 w 2926080"/>
                <a:gd name="connsiteY2" fmla="*/ 0 h 743600"/>
                <a:gd name="connsiteX3" fmla="*/ 2926080 w 2926080"/>
                <a:gd name="connsiteY3" fmla="*/ 123936 h 743600"/>
                <a:gd name="connsiteX4" fmla="*/ 2926080 w 2926080"/>
                <a:gd name="connsiteY4" fmla="*/ 619664 h 743600"/>
                <a:gd name="connsiteX5" fmla="*/ 2802144 w 2926080"/>
                <a:gd name="connsiteY5" fmla="*/ 743600 h 743600"/>
                <a:gd name="connsiteX6" fmla="*/ 123936 w 2926080"/>
                <a:gd name="connsiteY6" fmla="*/ 743600 h 743600"/>
                <a:gd name="connsiteX7" fmla="*/ 0 w 2926080"/>
                <a:gd name="connsiteY7" fmla="*/ 619664 h 743600"/>
                <a:gd name="connsiteX8" fmla="*/ 0 w 2926080"/>
                <a:gd name="connsiteY8" fmla="*/ 123936 h 7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743600">
                  <a:moveTo>
                    <a:pt x="0" y="123936"/>
                  </a:moveTo>
                  <a:cubicBezTo>
                    <a:pt x="0" y="55488"/>
                    <a:pt x="55488" y="0"/>
                    <a:pt x="123936" y="0"/>
                  </a:cubicBezTo>
                  <a:lnTo>
                    <a:pt x="2802144" y="0"/>
                  </a:lnTo>
                  <a:cubicBezTo>
                    <a:pt x="2870592" y="0"/>
                    <a:pt x="2926080" y="55488"/>
                    <a:pt x="2926080" y="123936"/>
                  </a:cubicBezTo>
                  <a:lnTo>
                    <a:pt x="2926080" y="619664"/>
                  </a:lnTo>
                  <a:cubicBezTo>
                    <a:pt x="2926080" y="688112"/>
                    <a:pt x="2870592" y="743600"/>
                    <a:pt x="2802144" y="743600"/>
                  </a:cubicBezTo>
                  <a:lnTo>
                    <a:pt x="123936" y="743600"/>
                  </a:lnTo>
                  <a:cubicBezTo>
                    <a:pt x="55488" y="743600"/>
                    <a:pt x="0" y="688112"/>
                    <a:pt x="0" y="619664"/>
                  </a:cubicBezTo>
                  <a:lnTo>
                    <a:pt x="0" y="1239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8670747"/>
                <a:satOff val="-42462"/>
                <a:lumOff val="2549"/>
                <a:alphaOff val="0"/>
              </a:schemeClr>
            </a:fillRef>
            <a:effectRef idx="0">
              <a:schemeClr val="accent5">
                <a:hueOff val="8670747"/>
                <a:satOff val="-42462"/>
                <a:lumOff val="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53" tIns="80089" rIns="132953" bIns="80089" numCol="1" spcCol="1270" anchor="ctr" anchorCtr="0">
              <a:noAutofit/>
            </a:bodyPr>
            <a:lstStyle/>
            <a:p>
              <a:pPr algn="ctr" defTabSz="1233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B81088-30FB-4F21-9A1D-83ECE07C37D2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ounded Rectangle 5"/>
          <p:cNvSpPr>
            <a:spLocks noChangeArrowheads="1"/>
          </p:cNvSpPr>
          <p:nvPr/>
        </p:nvSpPr>
        <p:spPr bwMode="auto">
          <a:xfrm>
            <a:off x="1820466" y="1173956"/>
            <a:ext cx="2671763" cy="395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题目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5" name="Rounded Rectangle 13"/>
          <p:cNvSpPr>
            <a:spLocks noChangeArrowheads="1"/>
          </p:cNvSpPr>
          <p:nvPr/>
        </p:nvSpPr>
        <p:spPr bwMode="auto">
          <a:xfrm>
            <a:off x="1820467" y="3357563"/>
            <a:ext cx="2659856" cy="41314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Results/Discussions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/Findings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结果与分析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6" name="Rounded Rectangle 14"/>
          <p:cNvSpPr>
            <a:spLocks noChangeArrowheads="1"/>
          </p:cNvSpPr>
          <p:nvPr/>
        </p:nvSpPr>
        <p:spPr bwMode="auto">
          <a:xfrm>
            <a:off x="1822624" y="1602581"/>
            <a:ext cx="2671763" cy="395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Abstract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文摘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7" name="Rounded Rectangle 15"/>
          <p:cNvSpPr>
            <a:spLocks noChangeArrowheads="1"/>
          </p:cNvSpPr>
          <p:nvPr/>
        </p:nvSpPr>
        <p:spPr bwMode="auto">
          <a:xfrm>
            <a:off x="1820466" y="2046685"/>
            <a:ext cx="2671763" cy="395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Keywords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关键词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8" name="Rounded Rectangle 16"/>
          <p:cNvSpPr>
            <a:spLocks noChangeArrowheads="1"/>
          </p:cNvSpPr>
          <p:nvPr/>
        </p:nvSpPr>
        <p:spPr bwMode="auto">
          <a:xfrm>
            <a:off x="1820466" y="2483644"/>
            <a:ext cx="2671763" cy="395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引言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9" name="Rounded Rectangle 18"/>
          <p:cNvSpPr>
            <a:spLocks noChangeArrowheads="1"/>
          </p:cNvSpPr>
          <p:nvPr/>
        </p:nvSpPr>
        <p:spPr bwMode="auto">
          <a:xfrm>
            <a:off x="1820466" y="2919412"/>
            <a:ext cx="2671763" cy="39647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方法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30" name="Rounded Rectangle 19"/>
          <p:cNvSpPr>
            <a:spLocks noChangeArrowheads="1"/>
          </p:cNvSpPr>
          <p:nvPr/>
        </p:nvSpPr>
        <p:spPr bwMode="auto">
          <a:xfrm>
            <a:off x="1820466" y="4248150"/>
            <a:ext cx="2671763" cy="39647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References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参考文献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31" name="Rounded Rectangle 20"/>
          <p:cNvSpPr>
            <a:spLocks noChangeArrowheads="1"/>
          </p:cNvSpPr>
          <p:nvPr/>
        </p:nvSpPr>
        <p:spPr bwMode="auto">
          <a:xfrm>
            <a:off x="1820466" y="3811191"/>
            <a:ext cx="2671763" cy="395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总结</a:t>
            </a:r>
            <a:endParaRPr lang="en-US" altLang="zh-CN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32" name="Title 15"/>
          <p:cNvSpPr txBox="1"/>
          <p:nvPr/>
        </p:nvSpPr>
        <p:spPr bwMode="auto">
          <a:xfrm>
            <a:off x="282290" y="513029"/>
            <a:ext cx="6201966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科技论文主体结构</a:t>
            </a:r>
            <a:endParaRPr lang="en-US" altLang="zh-CN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5" descr="for tracy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1638170"/>
            <a:ext cx="1920506" cy="248509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25000"/>
              </a:srgbClr>
            </a:outerShdw>
          </a:effectLst>
        </p:spPr>
      </p:pic>
      <p:pic>
        <p:nvPicPr>
          <p:cNvPr id="30" name="Picture 25" descr="for tracy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7850" y="1523870"/>
            <a:ext cx="1920506" cy="248509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25000"/>
              </a:srgbClr>
            </a:outerShdw>
          </a:effectLst>
        </p:spPr>
      </p:pic>
      <p:pic>
        <p:nvPicPr>
          <p:cNvPr id="31" name="Picture 25" descr="for tracy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150" y="1352420"/>
            <a:ext cx="1920506" cy="248509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25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52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le 15"/>
          <p:cNvSpPr txBox="1"/>
          <p:nvPr/>
        </p:nvSpPr>
        <p:spPr bwMode="auto">
          <a:xfrm>
            <a:off x="850064" y="502718"/>
            <a:ext cx="6201965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  <a:endParaRPr lang="en-US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3" name="Content Placeholder 2"/>
          <p:cNvSpPr txBox="1"/>
          <p:nvPr/>
        </p:nvSpPr>
        <p:spPr bwMode="auto">
          <a:xfrm>
            <a:off x="850064" y="1273419"/>
            <a:ext cx="3941675" cy="285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好的题目应该</a:t>
            </a: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回答读者问题</a:t>
            </a:r>
            <a:r>
              <a:rPr lang="zh-CN" altLang="en-US" sz="15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“这篇文章与我相关吗？”</a:t>
            </a:r>
            <a:endParaRPr lang="en-US" altLang="ja-JP" sz="15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抓住读者兴趣</a:t>
            </a:r>
            <a:endParaRPr lang="en-US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简洁描述文章内容</a:t>
            </a:r>
            <a:endParaRPr lang="en-US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简洁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使用关键词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避免行业术语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214" y="514350"/>
            <a:ext cx="3670697" cy="3886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53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 noChangeArrowheads="1"/>
          </p:cNvSpPr>
          <p:nvPr>
            <p:ph type="title"/>
          </p:nvPr>
        </p:nvSpPr>
        <p:spPr>
          <a:xfrm>
            <a:off x="1194587" y="400050"/>
            <a:ext cx="6057900" cy="857250"/>
          </a:xfrm>
        </p:spPr>
        <p:txBody>
          <a:bodyPr/>
          <a:lstStyle/>
          <a:p>
            <a:r>
              <a:rPr 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好题目</a:t>
            </a:r>
            <a:r>
              <a:rPr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坏题目</a:t>
            </a:r>
            <a:endParaRPr altLang="zh-CN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19" name="Content Placeholder 4"/>
          <p:cNvSpPr>
            <a:spLocks noGrp="1" noChangeArrowheads="1"/>
          </p:cNvSpPr>
          <p:nvPr>
            <p:ph idx="1"/>
          </p:nvPr>
        </p:nvSpPr>
        <p:spPr>
          <a:xfrm>
            <a:off x="1267420" y="1485900"/>
            <a:ext cx="6494860" cy="30861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Human Expert-based Approach to Electrical Peak Demand Management</a:t>
            </a:r>
          </a:p>
          <a:p>
            <a:pPr marL="0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</a:p>
          <a:p>
            <a:pPr marL="0" indent="0"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better approach of managing environmental and energy sustainability via a study of different methods of electric load forecasting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54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5817393" y="804267"/>
            <a:ext cx="2201466" cy="30289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5845" name="Alternate Process 15"/>
          <p:cNvSpPr>
            <a:spLocks noChangeArrowheads="1"/>
          </p:cNvSpPr>
          <p:nvPr/>
        </p:nvSpPr>
        <p:spPr bwMode="auto">
          <a:xfrm>
            <a:off x="7218759" y="960240"/>
            <a:ext cx="1162050" cy="339328"/>
          </a:xfrm>
          <a:prstGeom prst="flowChartAlternateProcess">
            <a:avLst/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you did</a:t>
            </a:r>
          </a:p>
        </p:txBody>
      </p:sp>
      <p:sp>
        <p:nvSpPr>
          <p:cNvPr id="35846" name="Isosceles Triangle 2"/>
          <p:cNvSpPr>
            <a:spLocks noChangeArrowheads="1"/>
          </p:cNvSpPr>
          <p:nvPr/>
        </p:nvSpPr>
        <p:spPr bwMode="auto">
          <a:xfrm rot="5400000" flipV="1">
            <a:off x="7091363" y="1040011"/>
            <a:ext cx="238125" cy="183356"/>
          </a:xfrm>
          <a:prstGeom prst="triangle">
            <a:avLst>
              <a:gd name="adj" fmla="val 50000"/>
            </a:avLst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47" name="Alternate Process 17"/>
          <p:cNvSpPr>
            <a:spLocks noChangeArrowheads="1"/>
          </p:cNvSpPr>
          <p:nvPr/>
        </p:nvSpPr>
        <p:spPr bwMode="auto">
          <a:xfrm>
            <a:off x="4716065" y="1598415"/>
            <a:ext cx="1289447" cy="386953"/>
          </a:xfrm>
          <a:prstGeom prst="flowChartAlternateProcess">
            <a:avLst/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you did it</a:t>
            </a:r>
          </a:p>
        </p:txBody>
      </p:sp>
      <p:sp>
        <p:nvSpPr>
          <p:cNvPr id="35848" name="Isosceles Triangle 25"/>
          <p:cNvSpPr>
            <a:spLocks noChangeArrowheads="1"/>
          </p:cNvSpPr>
          <p:nvPr/>
        </p:nvSpPr>
        <p:spPr bwMode="auto">
          <a:xfrm rot="16200000" flipV="1">
            <a:off x="5909667" y="1703785"/>
            <a:ext cx="238125" cy="184547"/>
          </a:xfrm>
          <a:prstGeom prst="triangle">
            <a:avLst>
              <a:gd name="adj" fmla="val 50000"/>
            </a:avLst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49" name="Isosceles Triangle 26"/>
          <p:cNvSpPr>
            <a:spLocks noChangeArrowheads="1"/>
          </p:cNvSpPr>
          <p:nvPr/>
        </p:nvSpPr>
        <p:spPr bwMode="auto">
          <a:xfrm rot="5400000" flipV="1">
            <a:off x="6774657" y="2691408"/>
            <a:ext cx="238125" cy="183356"/>
          </a:xfrm>
          <a:prstGeom prst="triangle">
            <a:avLst>
              <a:gd name="adj" fmla="val 50000"/>
            </a:avLst>
          </a:prstGeom>
          <a:solidFill>
            <a:srgbClr val="81003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50" name="Alternate Process 16"/>
          <p:cNvSpPr>
            <a:spLocks noChangeArrowheads="1"/>
          </p:cNvSpPr>
          <p:nvPr/>
        </p:nvSpPr>
        <p:spPr bwMode="auto">
          <a:xfrm>
            <a:off x="6913959" y="2349698"/>
            <a:ext cx="1628775" cy="867966"/>
          </a:xfrm>
          <a:prstGeom prst="flowChartAlternateProcess">
            <a:avLst/>
          </a:prstGeom>
          <a:solidFill>
            <a:srgbClr val="81003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the results were useful, important &amp; move </a:t>
            </a:r>
            <a:b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field forward</a:t>
            </a:r>
          </a:p>
        </p:txBody>
      </p:sp>
      <p:sp>
        <p:nvSpPr>
          <p:cNvPr id="35851" name="Alternate Process 18"/>
          <p:cNvSpPr>
            <a:spLocks noChangeArrowheads="1"/>
          </p:cNvSpPr>
          <p:nvPr/>
        </p:nvSpPr>
        <p:spPr bwMode="auto">
          <a:xfrm>
            <a:off x="4255294" y="3075980"/>
            <a:ext cx="1791294" cy="488156"/>
          </a:xfrm>
          <a:prstGeom prst="flowChartAlternateProcess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they’re useful &amp; important &amp; move the field forward</a:t>
            </a:r>
          </a:p>
        </p:txBody>
      </p:sp>
      <p:sp>
        <p:nvSpPr>
          <p:cNvPr id="35852" name="Isosceles Triangle 25"/>
          <p:cNvSpPr>
            <a:spLocks noChangeArrowheads="1"/>
          </p:cNvSpPr>
          <p:nvPr/>
        </p:nvSpPr>
        <p:spPr bwMode="auto">
          <a:xfrm rot="16200000" flipV="1">
            <a:off x="6018014" y="3189685"/>
            <a:ext cx="238125" cy="184547"/>
          </a:xfrm>
          <a:prstGeom prst="triangle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53" name="Content Placeholder 2"/>
          <p:cNvSpPr txBox="1"/>
          <p:nvPr/>
        </p:nvSpPr>
        <p:spPr bwMode="auto">
          <a:xfrm>
            <a:off x="5985272" y="2019896"/>
            <a:ext cx="1955006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825" i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9710" name="Title 15"/>
          <p:cNvSpPr txBox="1"/>
          <p:nvPr/>
        </p:nvSpPr>
        <p:spPr bwMode="auto">
          <a:xfrm>
            <a:off x="1190624" y="656036"/>
            <a:ext cx="6201966" cy="7072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文摘</a:t>
            </a:r>
            <a:endParaRPr lang="en-US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5855" name="Content Placeholder 2"/>
          <p:cNvSpPr txBox="1"/>
          <p:nvPr/>
        </p:nvSpPr>
        <p:spPr bwMode="auto">
          <a:xfrm>
            <a:off x="1190624" y="1563887"/>
            <a:ext cx="3237312" cy="226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文章的浓缩版</a:t>
            </a:r>
            <a:endParaRPr lang="en-US" altLang="ja-JP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不超过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</a:t>
            </a:r>
            <a:endParaRPr lang="en-US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以过去式写作</a:t>
            </a:r>
            <a:endParaRPr lang="en-US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使用关键词和索引词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None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研究目的、工作概述、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None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理论、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None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具体结果、行业意义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55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Content Placeholder 2"/>
          <p:cNvSpPr txBox="1"/>
          <p:nvPr/>
        </p:nvSpPr>
        <p:spPr bwMode="auto">
          <a:xfrm>
            <a:off x="1041436" y="1670446"/>
            <a:ext cx="3051019" cy="147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用在题目和文摘中，以提升检索引擎精度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可参考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叙词表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https://www.ieee.org/publications/services/thesaurus-access-page.html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37893" name="Title 15"/>
          <p:cNvSpPr txBox="1"/>
          <p:nvPr/>
        </p:nvSpPr>
        <p:spPr bwMode="auto">
          <a:xfrm>
            <a:off x="995958" y="541668"/>
            <a:ext cx="6201966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894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232297"/>
            <a:ext cx="2228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Alternate Process 17"/>
          <p:cNvSpPr>
            <a:spLocks noChangeArrowheads="1"/>
          </p:cNvSpPr>
          <p:nvPr/>
        </p:nvSpPr>
        <p:spPr bwMode="auto">
          <a:xfrm>
            <a:off x="4092455" y="1975248"/>
            <a:ext cx="1399899" cy="386953"/>
          </a:xfrm>
          <a:prstGeom prst="flowChartAlternateProcess">
            <a:avLst/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Appropriate</a:t>
            </a:r>
          </a:p>
        </p:txBody>
      </p:sp>
      <p:sp>
        <p:nvSpPr>
          <p:cNvPr id="37896" name="Isosceles Triangle 25"/>
          <p:cNvSpPr>
            <a:spLocks noChangeArrowheads="1"/>
          </p:cNvSpPr>
          <p:nvPr/>
        </p:nvSpPr>
        <p:spPr bwMode="auto">
          <a:xfrm rot="16200000" flipV="1">
            <a:off x="5396508" y="2080618"/>
            <a:ext cx="238125" cy="184547"/>
          </a:xfrm>
          <a:prstGeom prst="triangle">
            <a:avLst>
              <a:gd name="adj" fmla="val 50000"/>
            </a:avLst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7" name="Isosceles Triangle 26"/>
          <p:cNvSpPr>
            <a:spLocks noChangeArrowheads="1"/>
          </p:cNvSpPr>
          <p:nvPr/>
        </p:nvSpPr>
        <p:spPr bwMode="auto">
          <a:xfrm rot="5400000" flipV="1">
            <a:off x="6718697" y="2668191"/>
            <a:ext cx="238125" cy="183356"/>
          </a:xfrm>
          <a:prstGeom prst="triangle">
            <a:avLst>
              <a:gd name="adj" fmla="val 50000"/>
            </a:avLst>
          </a:prstGeom>
          <a:solidFill>
            <a:srgbClr val="81003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898" name="Alternate Process 16"/>
          <p:cNvSpPr>
            <a:spLocks noChangeArrowheads="1"/>
          </p:cNvSpPr>
          <p:nvPr/>
        </p:nvSpPr>
        <p:spPr bwMode="auto">
          <a:xfrm>
            <a:off x="6858000" y="2530078"/>
            <a:ext cx="1187302" cy="460772"/>
          </a:xfrm>
          <a:prstGeom prst="flowChartAlternateProcess">
            <a:avLst/>
          </a:prstGeom>
          <a:solidFill>
            <a:srgbClr val="81003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Applicable</a:t>
            </a:r>
          </a:p>
        </p:txBody>
      </p:sp>
      <p:sp>
        <p:nvSpPr>
          <p:cNvPr id="37899" name="Alternate Process 17"/>
          <p:cNvSpPr>
            <a:spLocks noChangeArrowheads="1"/>
          </p:cNvSpPr>
          <p:nvPr/>
        </p:nvSpPr>
        <p:spPr bwMode="auto">
          <a:xfrm>
            <a:off x="4318675" y="3143250"/>
            <a:ext cx="1129626" cy="386954"/>
          </a:xfrm>
          <a:prstGeom prst="flowChartAlternateProcess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Specific</a:t>
            </a:r>
          </a:p>
        </p:txBody>
      </p:sp>
      <p:sp>
        <p:nvSpPr>
          <p:cNvPr id="37900" name="Isosceles Triangle 25"/>
          <p:cNvSpPr>
            <a:spLocks noChangeArrowheads="1"/>
          </p:cNvSpPr>
          <p:nvPr/>
        </p:nvSpPr>
        <p:spPr bwMode="auto">
          <a:xfrm rot="16200000" flipV="1">
            <a:off x="5352455" y="3248620"/>
            <a:ext cx="238125" cy="184547"/>
          </a:xfrm>
          <a:prstGeom prst="triangle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901" name="Alternate Process 15"/>
          <p:cNvSpPr>
            <a:spLocks noChangeArrowheads="1"/>
          </p:cNvSpPr>
          <p:nvPr/>
        </p:nvSpPr>
        <p:spPr bwMode="auto">
          <a:xfrm>
            <a:off x="6648450" y="3750469"/>
            <a:ext cx="1072754" cy="339329"/>
          </a:xfrm>
          <a:prstGeom prst="flowChartAlternateProcess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Searchable</a:t>
            </a:r>
          </a:p>
        </p:txBody>
      </p:sp>
      <p:sp>
        <p:nvSpPr>
          <p:cNvPr id="37902" name="Isosceles Triangle 2"/>
          <p:cNvSpPr>
            <a:spLocks noChangeArrowheads="1"/>
          </p:cNvSpPr>
          <p:nvPr/>
        </p:nvSpPr>
        <p:spPr bwMode="auto">
          <a:xfrm rot="5400000" flipV="1">
            <a:off x="6521054" y="3830241"/>
            <a:ext cx="238125" cy="183356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903" name="Alternate Process 15"/>
          <p:cNvSpPr>
            <a:spLocks noChangeArrowheads="1"/>
          </p:cNvSpPr>
          <p:nvPr/>
        </p:nvSpPr>
        <p:spPr bwMode="auto">
          <a:xfrm>
            <a:off x="6813948" y="1419225"/>
            <a:ext cx="767953" cy="339329"/>
          </a:xfrm>
          <a:prstGeom prst="flowChartAlternateProcess">
            <a:avLst/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Logical</a:t>
            </a:r>
          </a:p>
        </p:txBody>
      </p:sp>
      <p:sp>
        <p:nvSpPr>
          <p:cNvPr id="37904" name="Isosceles Triangle 2"/>
          <p:cNvSpPr>
            <a:spLocks noChangeArrowheads="1"/>
          </p:cNvSpPr>
          <p:nvPr/>
        </p:nvSpPr>
        <p:spPr bwMode="auto">
          <a:xfrm rot="5400000" flipV="1">
            <a:off x="6686551" y="1498997"/>
            <a:ext cx="238125" cy="183356"/>
          </a:xfrm>
          <a:prstGeom prst="triangle">
            <a:avLst>
              <a:gd name="adj" fmla="val 50000"/>
            </a:avLst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9" name="Rounded Rectangle 16"/>
          <p:cNvSpPr>
            <a:spLocks noChangeArrowheads="1"/>
          </p:cNvSpPr>
          <p:nvPr/>
        </p:nvSpPr>
        <p:spPr bwMode="auto">
          <a:xfrm>
            <a:off x="6147198" y="1529954"/>
            <a:ext cx="329803" cy="12144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endParaRPr lang="zh-CN" altLang="zh-CN" sz="1800">
              <a:cs typeface="Arial" panose="020B0604020202020204" pitchFamily="34" charset="0"/>
            </a:endParaRPr>
          </a:p>
        </p:txBody>
      </p:sp>
      <p:sp>
        <p:nvSpPr>
          <p:cNvPr id="80" name="Rounded Rectangle 16"/>
          <p:cNvSpPr>
            <a:spLocks noChangeArrowheads="1"/>
          </p:cNvSpPr>
          <p:nvPr/>
        </p:nvSpPr>
        <p:spPr bwMode="auto">
          <a:xfrm>
            <a:off x="5785248" y="2108598"/>
            <a:ext cx="329803" cy="12025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endParaRPr lang="zh-CN" altLang="zh-CN" sz="1800">
              <a:cs typeface="Arial" panose="020B0604020202020204" pitchFamily="34" charset="0"/>
            </a:endParaRPr>
          </a:p>
        </p:txBody>
      </p:sp>
      <p:sp>
        <p:nvSpPr>
          <p:cNvPr id="81" name="Rounded Rectangle 16"/>
          <p:cNvSpPr>
            <a:spLocks noChangeArrowheads="1"/>
          </p:cNvSpPr>
          <p:nvPr/>
        </p:nvSpPr>
        <p:spPr bwMode="auto">
          <a:xfrm>
            <a:off x="6292454" y="2705100"/>
            <a:ext cx="330994" cy="12025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endParaRPr lang="zh-CN" altLang="zh-CN" sz="1800">
              <a:cs typeface="Arial" panose="020B0604020202020204" pitchFamily="34" charset="0"/>
            </a:endParaRPr>
          </a:p>
        </p:txBody>
      </p:sp>
      <p:sp>
        <p:nvSpPr>
          <p:cNvPr id="82" name="Rounded Rectangle 16"/>
          <p:cNvSpPr>
            <a:spLocks noChangeArrowheads="1"/>
          </p:cNvSpPr>
          <p:nvPr/>
        </p:nvSpPr>
        <p:spPr bwMode="auto">
          <a:xfrm>
            <a:off x="5663804" y="3276600"/>
            <a:ext cx="330994" cy="12025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endParaRPr lang="zh-CN" altLang="zh-CN" sz="1800">
              <a:cs typeface="Arial" panose="020B0604020202020204" pitchFamily="34" charset="0"/>
            </a:endParaRPr>
          </a:p>
        </p:txBody>
      </p:sp>
      <p:sp>
        <p:nvSpPr>
          <p:cNvPr id="83" name="Rounded Rectangle 16"/>
          <p:cNvSpPr>
            <a:spLocks noChangeArrowheads="1"/>
          </p:cNvSpPr>
          <p:nvPr/>
        </p:nvSpPr>
        <p:spPr bwMode="auto">
          <a:xfrm>
            <a:off x="6115050" y="3867150"/>
            <a:ext cx="329804" cy="12025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endParaRPr lang="zh-CN" altLang="zh-CN" sz="1800"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56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Diagram 43"/>
          <p:cNvGraphicFramePr/>
          <p:nvPr/>
        </p:nvGraphicFramePr>
        <p:xfrm>
          <a:off x="1542722" y="1648605"/>
          <a:ext cx="6431222" cy="1970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1" name="Content Placeholder 2"/>
          <p:cNvSpPr txBox="1"/>
          <p:nvPr/>
        </p:nvSpPr>
        <p:spPr bwMode="auto">
          <a:xfrm>
            <a:off x="1351914" y="3619500"/>
            <a:ext cx="567809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引言不应该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太宽泛或太模糊</a:t>
            </a:r>
            <a:endParaRPr lang="en-US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以现在时撰写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4" name="Title 15"/>
          <p:cNvSpPr txBox="1"/>
          <p:nvPr/>
        </p:nvSpPr>
        <p:spPr bwMode="auto">
          <a:xfrm>
            <a:off x="1542722" y="505605"/>
            <a:ext cx="6201966" cy="7072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引言</a:t>
            </a:r>
            <a:endParaRPr lang="en-US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9943" name="Content Placeholder 2"/>
          <p:cNvSpPr txBox="1"/>
          <p:nvPr/>
        </p:nvSpPr>
        <p:spPr bwMode="auto">
          <a:xfrm>
            <a:off x="1300559" y="1187912"/>
            <a:ext cx="567809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描述研究问题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按照以下步骤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57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Content Placeholder 2"/>
          <p:cNvSpPr txBox="1"/>
          <p:nvPr/>
        </p:nvSpPr>
        <p:spPr bwMode="auto">
          <a:xfrm>
            <a:off x="870410" y="1029219"/>
            <a:ext cx="685079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问题构想以及解决问题，证实或否证假想的过程</a:t>
            </a: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使用图解阐释想法并支持结论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确保公式编写正确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（使用</a:t>
            </a:r>
            <a:r>
              <a:rPr lang="en-US" altLang="zh-CN" sz="1400" b="0" i="0" u="none" strike="noStrike" dirty="0">
                <a:solidFill>
                  <a:srgbClr val="2C63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IEEE Math Typesetting Guide for LaTeX Users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400" b="0" i="0" u="none" strike="noStrike" dirty="0">
                <a:solidFill>
                  <a:srgbClr val="2C63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IEEE Math Typesetting Guide for MS Word Users</a:t>
            </a:r>
            <a:r>
              <a:rPr lang="zh-CN" altLang="en-US" sz="1400" u="none" strike="noStrik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oup 16"/>
          <p:cNvGrpSpPr/>
          <p:nvPr/>
        </p:nvGrpSpPr>
        <p:grpSpPr bwMode="auto">
          <a:xfrm>
            <a:off x="1027508" y="2506413"/>
            <a:ext cx="2452688" cy="1039415"/>
            <a:chOff x="1724025" y="2111375"/>
            <a:chExt cx="5595938" cy="2370138"/>
          </a:xfrm>
        </p:grpSpPr>
        <p:sp>
          <p:nvSpPr>
            <p:cNvPr id="40976" name="Oval 8"/>
            <p:cNvSpPr>
              <a:spLocks noChangeArrowheads="1"/>
            </p:cNvSpPr>
            <p:nvPr/>
          </p:nvSpPr>
          <p:spPr bwMode="auto">
            <a:xfrm>
              <a:off x="1724025" y="2111375"/>
              <a:ext cx="5595938" cy="23701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buFont typeface="Wingdings" panose="05000000000000000000" pitchFamily="2" charset="2"/>
                <a:buNone/>
              </a:pPr>
              <a:endParaRPr lang="en-US" altLang="en-US" sz="1800"/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1914179" y="2135808"/>
              <a:ext cx="5261811" cy="155802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buFont typeface="Wingdings" panose="05000000000000000000" pitchFamily="2" charset="2"/>
                <a:buNone/>
              </a:pPr>
              <a:r>
                <a:rPr lang="en-US" altLang="zh-CN" sz="1650" dirty="0">
                  <a:solidFill>
                    <a:schemeClr val="bg1"/>
                  </a:solidFill>
                </a:rPr>
                <a:t>Tables</a:t>
              </a:r>
              <a:r>
                <a:rPr lang="zh-CN" altLang="en-US" sz="1650" dirty="0">
                  <a:solidFill>
                    <a:schemeClr val="bg1"/>
                  </a:solidFill>
                </a:rPr>
                <a:t> </a:t>
              </a:r>
              <a:br>
                <a:rPr lang="en-US" altLang="zh-CN" sz="1650" dirty="0">
                  <a:solidFill>
                    <a:schemeClr val="bg1"/>
                  </a:solidFill>
                </a:rPr>
              </a:br>
              <a:r>
                <a:rPr lang="en-US" altLang="zh-CN" sz="1050" dirty="0">
                  <a:solidFill>
                    <a:schemeClr val="bg1"/>
                  </a:solidFill>
                </a:rPr>
                <a:t>Present representative data </a:t>
              </a:r>
              <a:br>
                <a:rPr lang="en-US" altLang="zh-CN" sz="1050" dirty="0">
                  <a:solidFill>
                    <a:schemeClr val="bg1"/>
                  </a:solidFill>
                </a:rPr>
              </a:br>
              <a:r>
                <a:rPr lang="en-US" altLang="zh-CN" sz="1050" dirty="0">
                  <a:solidFill>
                    <a:schemeClr val="bg1"/>
                  </a:solidFill>
                </a:rPr>
                <a:t>or when exact values are important to show</a:t>
              </a:r>
            </a:p>
          </p:txBody>
        </p:sp>
      </p:grpSp>
      <p:grpSp>
        <p:nvGrpSpPr>
          <p:cNvPr id="3" name="Group 16"/>
          <p:cNvGrpSpPr/>
          <p:nvPr/>
        </p:nvGrpSpPr>
        <p:grpSpPr bwMode="auto">
          <a:xfrm>
            <a:off x="5816204" y="2548453"/>
            <a:ext cx="2452688" cy="1039415"/>
            <a:chOff x="1724025" y="2111375"/>
            <a:chExt cx="5595938" cy="2370138"/>
          </a:xfrm>
        </p:grpSpPr>
        <p:sp>
          <p:nvSpPr>
            <p:cNvPr id="40974" name="Oval 17"/>
            <p:cNvSpPr>
              <a:spLocks noChangeArrowheads="1"/>
            </p:cNvSpPr>
            <p:nvPr/>
          </p:nvSpPr>
          <p:spPr bwMode="auto">
            <a:xfrm>
              <a:off x="1724025" y="2111375"/>
              <a:ext cx="5595938" cy="2370138"/>
            </a:xfrm>
            <a:prstGeom prst="ellipse">
              <a:avLst/>
            </a:prstGeom>
            <a:solidFill>
              <a:srgbClr val="52A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buFont typeface="Wingdings" panose="05000000000000000000" pitchFamily="2" charset="2"/>
                <a:buNone/>
              </a:pPr>
              <a:endParaRPr lang="en-US" altLang="en-US" sz="1800"/>
            </a:p>
          </p:txBody>
        </p:sp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1891087" y="2388297"/>
              <a:ext cx="5261811" cy="13442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None/>
                <a:defRPr/>
              </a:pPr>
              <a:r>
                <a:rPr lang="en-US" sz="1650" dirty="0">
                  <a:solidFill>
                    <a:srgbClr val="FFFFFF"/>
                  </a:solidFill>
                  <a:latin typeface="+mn-lt"/>
                </a:rPr>
                <a:t>Graphs</a:t>
              </a:r>
              <a:r>
                <a:rPr lang="zh-CN" altLang="en-US" sz="1650" dirty="0">
                  <a:solidFill>
                    <a:srgbClr val="FFFFFF"/>
                  </a:solidFill>
                  <a:latin typeface="+mn-lt"/>
                </a:rPr>
                <a:t> </a:t>
              </a:r>
              <a:endParaRPr lang="en-US" altLang="zh-CN" sz="1650" dirty="0">
                <a:solidFill>
                  <a:srgbClr val="FFFFFF"/>
                </a:solidFill>
                <a:latin typeface="+mn-lt"/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None/>
                <a:defRPr/>
              </a:pPr>
              <a:r>
                <a:rPr lang="en-US" sz="1050" dirty="0">
                  <a:solidFill>
                    <a:srgbClr val="FFFFFF"/>
                  </a:solidFill>
                  <a:latin typeface="+mn-lt"/>
                </a:rPr>
                <a:t>Show relationships between data points or trends in data</a:t>
              </a:r>
            </a:p>
          </p:txBody>
        </p:sp>
      </p:grpSp>
      <p:grpSp>
        <p:nvGrpSpPr>
          <p:cNvPr id="4" name="Group 19"/>
          <p:cNvGrpSpPr/>
          <p:nvPr/>
        </p:nvGrpSpPr>
        <p:grpSpPr bwMode="auto">
          <a:xfrm>
            <a:off x="3363516" y="3183731"/>
            <a:ext cx="2452688" cy="1039416"/>
            <a:chOff x="1724025" y="2111375"/>
            <a:chExt cx="5595938" cy="2370138"/>
          </a:xfrm>
        </p:grpSpPr>
        <p:sp>
          <p:nvSpPr>
            <p:cNvPr id="40972" name="Oval 20"/>
            <p:cNvSpPr>
              <a:spLocks noChangeArrowheads="1"/>
            </p:cNvSpPr>
            <p:nvPr/>
          </p:nvSpPr>
          <p:spPr bwMode="auto">
            <a:xfrm>
              <a:off x="1724025" y="2111375"/>
              <a:ext cx="5595938" cy="2370138"/>
            </a:xfrm>
            <a:prstGeom prst="ellipse">
              <a:avLst/>
            </a:prstGeom>
            <a:solidFill>
              <a:srgbClr val="52A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buFont typeface="Wingdings" panose="05000000000000000000" pitchFamily="2" charset="2"/>
                <a:buNone/>
              </a:pPr>
              <a:endParaRPr lang="en-US" altLang="en-US" sz="1800"/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1948131" y="2395885"/>
              <a:ext cx="5261811" cy="155801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buFont typeface="Wingdings" panose="05000000000000000000" pitchFamily="2" charset="2"/>
                <a:buNone/>
              </a:pPr>
              <a:r>
                <a:rPr lang="en-US" altLang="zh-CN" sz="1650" dirty="0">
                  <a:solidFill>
                    <a:srgbClr val="FFFFFF"/>
                  </a:solidFill>
                </a:rPr>
                <a:t>Figures</a:t>
              </a:r>
              <a:r>
                <a:rPr lang="zh-CN" altLang="en-US" sz="1650" dirty="0">
                  <a:solidFill>
                    <a:srgbClr val="FFFFFF"/>
                  </a:solidFill>
                </a:rPr>
                <a:t> </a:t>
              </a:r>
              <a:br>
                <a:rPr lang="en-US" altLang="zh-CN" sz="1650" dirty="0">
                  <a:solidFill>
                    <a:srgbClr val="FFFFFF"/>
                  </a:solidFill>
                </a:rPr>
              </a:br>
              <a:r>
                <a:rPr lang="en-US" altLang="zh-CN" sz="1050" dirty="0">
                  <a:solidFill>
                    <a:srgbClr val="FFFFFF"/>
                  </a:solidFill>
                </a:rPr>
                <a:t>Quickly show ideas/conclusions that would require detailed explanations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63" y="3437849"/>
            <a:ext cx="704850" cy="704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25000"/>
              </a:srgbClr>
            </a:outerShdw>
          </a:effectLst>
        </p:spPr>
      </p:pic>
      <p:sp>
        <p:nvSpPr>
          <p:cNvPr id="33801" name="Title 15"/>
          <p:cNvSpPr txBox="1"/>
          <p:nvPr/>
        </p:nvSpPr>
        <p:spPr bwMode="auto">
          <a:xfrm>
            <a:off x="1194824" y="457201"/>
            <a:ext cx="6201966" cy="7072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方法</a:t>
            </a:r>
            <a:endParaRPr lang="en-US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3099" y="3381522"/>
            <a:ext cx="714375" cy="704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25000"/>
              </a:srgbClr>
            </a:outerShdw>
          </a:effectLst>
        </p:spPr>
      </p:pic>
      <p:pic>
        <p:nvPicPr>
          <p:cNvPr id="31" name="Picture 30" descr="icon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7675" y="4061222"/>
            <a:ext cx="714375" cy="704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25000"/>
              </a:srgbClr>
            </a:outerShdw>
          </a:effec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58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48" y="998935"/>
            <a:ext cx="2650331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Alternate Process 18"/>
          <p:cNvSpPr>
            <a:spLocks noChangeArrowheads="1"/>
          </p:cNvSpPr>
          <p:nvPr/>
        </p:nvSpPr>
        <p:spPr bwMode="auto">
          <a:xfrm>
            <a:off x="4125516" y="2252663"/>
            <a:ext cx="1207294" cy="431006"/>
          </a:xfrm>
          <a:prstGeom prst="flowChartAlternateProcess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Discussion</a:t>
            </a:r>
          </a:p>
        </p:txBody>
      </p:sp>
      <p:sp>
        <p:nvSpPr>
          <p:cNvPr id="41990" name="Isosceles Triangle 25"/>
          <p:cNvSpPr>
            <a:spLocks noChangeArrowheads="1"/>
          </p:cNvSpPr>
          <p:nvPr/>
        </p:nvSpPr>
        <p:spPr bwMode="auto">
          <a:xfrm rot="16200000" flipV="1">
            <a:off x="5306021" y="2375893"/>
            <a:ext cx="238125" cy="184547"/>
          </a:xfrm>
          <a:prstGeom prst="triangle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991" name="Alternate Process 15"/>
          <p:cNvSpPr>
            <a:spLocks noChangeArrowheads="1"/>
          </p:cNvSpPr>
          <p:nvPr/>
        </p:nvSpPr>
        <p:spPr bwMode="auto">
          <a:xfrm>
            <a:off x="6310313" y="1339453"/>
            <a:ext cx="1162050" cy="338138"/>
          </a:xfrm>
          <a:prstGeom prst="flowChartAlternateProcess">
            <a:avLst/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</a:p>
        </p:txBody>
      </p:sp>
      <p:sp>
        <p:nvSpPr>
          <p:cNvPr id="41992" name="Isosceles Triangle 2"/>
          <p:cNvSpPr>
            <a:spLocks noChangeArrowheads="1"/>
          </p:cNvSpPr>
          <p:nvPr/>
        </p:nvSpPr>
        <p:spPr bwMode="auto">
          <a:xfrm rot="5400000" flipV="1">
            <a:off x="6191251" y="1428751"/>
            <a:ext cx="238125" cy="183356"/>
          </a:xfrm>
          <a:prstGeom prst="triangle">
            <a:avLst>
              <a:gd name="adj" fmla="val 50000"/>
            </a:avLst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993" name="Title 15"/>
          <p:cNvSpPr txBox="1"/>
          <p:nvPr/>
        </p:nvSpPr>
        <p:spPr bwMode="auto">
          <a:xfrm>
            <a:off x="1433513" y="464345"/>
            <a:ext cx="6201966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br>
              <a:rPr lang="en-US" altLang="en-US" b="1" dirty="0">
                <a:solidFill>
                  <a:srgbClr val="0066A1"/>
                </a:solidFill>
                <a:latin typeface="Verdana" panose="020B0604030504040204" pitchFamily="34" charset="0"/>
              </a:rPr>
            </a:b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  <a:endParaRPr lang="en-US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4" name="Content Placeholder 2"/>
          <p:cNvSpPr txBox="1"/>
          <p:nvPr/>
        </p:nvSpPr>
        <p:spPr bwMode="auto">
          <a:xfrm>
            <a:off x="5332810" y="2453879"/>
            <a:ext cx="1955006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825" i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41995" name="Content Placeholder 2"/>
          <p:cNvSpPr txBox="1"/>
          <p:nvPr/>
        </p:nvSpPr>
        <p:spPr bwMode="auto">
          <a:xfrm>
            <a:off x="1454944" y="1504950"/>
            <a:ext cx="3464719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证明你解决问题或作出重大贡献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结果：总结资料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应该清晰简洁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使用表格图解配合文字解释结果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讨论：阐释结果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为什么研究提出了一个新方案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如何提升当前领域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59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5889" y="308828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">
          <a:xfrm>
            <a:off x="768949" y="1043733"/>
            <a:ext cx="7225516" cy="10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63" y="1723834"/>
            <a:ext cx="6219971" cy="293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4816630" y="2434379"/>
            <a:ext cx="1592511" cy="65507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85908" y="3501812"/>
            <a:ext cx="2909196" cy="130078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en-US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50940" y="3411220"/>
            <a:ext cx="1991995" cy="700890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Content Placeholder 2"/>
          <p:cNvSpPr txBox="1"/>
          <p:nvPr/>
        </p:nvSpPr>
        <p:spPr bwMode="auto">
          <a:xfrm>
            <a:off x="517923" y="1277541"/>
            <a:ext cx="53721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解释研究达到何种效果</a:t>
            </a:r>
            <a:endParaRPr lang="en-US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与引言所阐述的问题关联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重新回顾每个部分关键点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包括重要发现、重要结论和推论的总结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提供以下优缺点</a:t>
            </a:r>
            <a:endParaRPr lang="en-US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展示的解决方案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你的研究和方法 </a:t>
            </a:r>
            <a:endParaRPr lang="en-US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建议未来研究方向</a:t>
            </a:r>
            <a:endParaRPr lang="en-US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037" name="Picture 2"/>
          <p:cNvSpPr>
            <a:spLocks noChangeAspect="1"/>
          </p:cNvSpPr>
          <p:nvPr/>
        </p:nvSpPr>
        <p:spPr bwMode="auto">
          <a:xfrm>
            <a:off x="5890023" y="809626"/>
            <a:ext cx="1754981" cy="33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zh-CN" altLang="en-US" sz="1800"/>
          </a:p>
        </p:txBody>
      </p:sp>
      <p:sp>
        <p:nvSpPr>
          <p:cNvPr id="35846" name="Title 15"/>
          <p:cNvSpPr txBox="1"/>
          <p:nvPr/>
        </p:nvSpPr>
        <p:spPr bwMode="auto">
          <a:xfrm>
            <a:off x="842187" y="420886"/>
            <a:ext cx="6201966" cy="7072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br>
              <a:rPr lang="en-US" altLang="en-US" sz="1650" b="1" dirty="0">
                <a:solidFill>
                  <a:srgbClr val="0066A1"/>
                </a:solidFill>
                <a:latin typeface="Verdana" panose="020B0604030504040204" pitchFamily="34" charset="0"/>
              </a:rPr>
            </a:b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0" y="978694"/>
            <a:ext cx="4572000" cy="30087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60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1672966" y="658942"/>
            <a:ext cx="7886700" cy="415002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致谢</a:t>
            </a:r>
          </a:p>
        </p:txBody>
      </p:sp>
      <p:sp>
        <p:nvSpPr>
          <p:cNvPr id="45059" name="Text Placeholder 2"/>
          <p:cNvSpPr>
            <a:spLocks noGrp="1" noChangeArrowheads="1"/>
          </p:cNvSpPr>
          <p:nvPr>
            <p:ph type="body" sz="quarter" idx="13"/>
          </p:nvPr>
        </p:nvSpPr>
        <p:spPr>
          <a:xfrm>
            <a:off x="1614488" y="1281445"/>
            <a:ext cx="5915025" cy="3349228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研究资助者</a:t>
            </a:r>
          </a:p>
          <a:p>
            <a:pPr>
              <a:buClrTx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数据收集、图形创建或语言润色等协助</a:t>
            </a:r>
          </a:p>
          <a:p>
            <a:pPr>
              <a:buClrTx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投稿前提供回馈意见的同行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2651522"/>
            <a:ext cx="5105400" cy="141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93CF3C-CD8A-4A24-8BED-866125265EBD}" type="slidenum">
              <a:rPr lang="en-US" altLang="zh-CN" smtClean="0"/>
              <a:t>61</a:t>
            </a:fld>
            <a:endParaRPr lang="en-US" altLang="zh-CN"/>
          </a:p>
        </p:txBody>
      </p:sp>
    </p:spTree>
  </p:cSld>
  <p:clrMapOvr>
    <a:masterClrMapping/>
  </p:clrMapOvr>
  <p:transition spd="med">
    <p:cover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60746"/>
            <a:ext cx="3153966" cy="404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Content Placeholder 2"/>
          <p:cNvSpPr txBox="1"/>
          <p:nvPr/>
        </p:nvSpPr>
        <p:spPr bwMode="auto">
          <a:xfrm>
            <a:off x="720788" y="1288147"/>
            <a:ext cx="3730228" cy="350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支持和证实你研究所证实、否证或解决的假想 </a:t>
            </a: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参考文献数量无明确限制</a:t>
            </a: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但是只应列出与研究直接相关的文章 </a:t>
            </a:r>
            <a:endParaRPr lang="en-US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确保作者署名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里程碑文献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前沿研究成果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关键高水平期刊论文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系统性综述文献</a:t>
            </a:r>
            <a:endParaRPr lang="en-US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endParaRPr lang="en-US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10" name="Alternate Process 15"/>
          <p:cNvSpPr>
            <a:spLocks noChangeArrowheads="1"/>
          </p:cNvSpPr>
          <p:nvPr/>
        </p:nvSpPr>
        <p:spPr bwMode="auto">
          <a:xfrm>
            <a:off x="3516970" y="3580155"/>
            <a:ext cx="1225153" cy="466725"/>
          </a:xfrm>
          <a:prstGeom prst="flowChartAlternateProcess">
            <a:avLst/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Properly cited material</a:t>
            </a:r>
            <a:r>
              <a:rPr lang="en-US" altLang="zh-CN" sz="10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en-US" altLang="en-US" sz="10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11" name="Isosceles Triangle 2"/>
          <p:cNvSpPr>
            <a:spLocks noChangeArrowheads="1"/>
          </p:cNvSpPr>
          <p:nvPr/>
        </p:nvSpPr>
        <p:spPr bwMode="auto">
          <a:xfrm rot="16200000" flipV="1">
            <a:off x="4654016" y="3724221"/>
            <a:ext cx="238125" cy="183356"/>
          </a:xfrm>
          <a:prstGeom prst="triangle">
            <a:avLst>
              <a:gd name="adj" fmla="val 50000"/>
            </a:avLst>
          </a:prstGeom>
          <a:solidFill>
            <a:srgbClr val="4A831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6872" name="Title 15"/>
          <p:cNvSpPr txBox="1"/>
          <p:nvPr/>
        </p:nvSpPr>
        <p:spPr bwMode="auto">
          <a:xfrm>
            <a:off x="1028563" y="501307"/>
            <a:ext cx="6201966" cy="7072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</a:pPr>
            <a:br>
              <a:rPr lang="en-US" altLang="en-US" sz="1650" b="1" dirty="0">
                <a:solidFill>
                  <a:srgbClr val="6B1F73"/>
                </a:solidFill>
                <a:latin typeface="Verdana" panose="020B0604030504040204" pitchFamily="34" charset="0"/>
              </a:rPr>
            </a:b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en-US" altLang="en-US" sz="30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13" name="Content Placeholder 2"/>
          <p:cNvSpPr txBox="1"/>
          <p:nvPr/>
        </p:nvSpPr>
        <p:spPr bwMode="auto">
          <a:xfrm>
            <a:off x="5779294" y="2224088"/>
            <a:ext cx="129182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825" i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62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 noChangeArrowheads="1"/>
          </p:cNvSpPr>
          <p:nvPr>
            <p:ph type="title"/>
          </p:nvPr>
        </p:nvSpPr>
        <p:spPr>
          <a:xfrm>
            <a:off x="1265274" y="541818"/>
            <a:ext cx="7772400" cy="857250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投稿信</a:t>
            </a:r>
            <a:br>
              <a:rPr lang="zh-CN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5" name="内容占位符 2"/>
          <p:cNvSpPr>
            <a:spLocks noGrp="1" noChangeArrowheads="1"/>
          </p:cNvSpPr>
          <p:nvPr>
            <p:ph idx="1"/>
          </p:nvPr>
        </p:nvSpPr>
        <p:spPr>
          <a:xfrm>
            <a:off x="1196162" y="1273249"/>
            <a:ext cx="6806609" cy="3086100"/>
          </a:xfrm>
        </p:spPr>
        <p:txBody>
          <a:bodyPr/>
          <a:lstStyle/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帮助您给期刊编辑留下良好的第一印象（会议用文章对投稿信不作要求）。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说明您的文章如何符合该期刊的发稿范围，而减轻编辑的工作量。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论述您的文章如何解决一个重要的新问题，及其如何推进对该领域的研究。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确认您的稿件属于原创且并未投给其他任何出版物。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流览期刊网站，确保您知道现任编辑的姓名并在投稿信问候语中使用该姓名。</a:t>
            </a:r>
          </a:p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63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标题 1"/>
          <p:cNvSpPr>
            <a:spLocks noGrp="1" noChangeArrowheads="1"/>
          </p:cNvSpPr>
          <p:nvPr>
            <p:ph type="title"/>
          </p:nvPr>
        </p:nvSpPr>
        <p:spPr>
          <a:xfrm>
            <a:off x="1332614" y="400050"/>
            <a:ext cx="7201786" cy="857250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投稿信</a:t>
            </a:r>
            <a:r>
              <a:rPr 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应包括</a:t>
            </a:r>
          </a:p>
        </p:txBody>
      </p:sp>
      <p:sp>
        <p:nvSpPr>
          <p:cNvPr id="50179" name="内容占位符 2"/>
          <p:cNvSpPr>
            <a:spLocks noGrp="1" noChangeArrowheads="1"/>
          </p:cNvSpPr>
          <p:nvPr>
            <p:ph idx="1"/>
          </p:nvPr>
        </p:nvSpPr>
        <p:spPr>
          <a:xfrm>
            <a:off x="1196606" y="1654692"/>
            <a:ext cx="6000750" cy="3086100"/>
          </a:xfrm>
        </p:spPr>
        <p:txBody>
          <a:bodyPr/>
          <a:lstStyle/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您投稿的期刊名称，因为编辑部可能负责编排多本期刊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您文章的标题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每位供稿作者的姓名及目前的就职单位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通联作者的完整联系方式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对特别要求的说明，如特写或不寻常的篇幅</a:t>
            </a:r>
          </a:p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64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写作要求：清晰简洁，有逻辑性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006164"/>
            <a:ext cx="7886700" cy="3275173"/>
          </a:xfrm>
        </p:spPr>
        <p:txBody>
          <a:bodyPr/>
          <a:lstStyle/>
          <a:p>
            <a:pPr>
              <a:lnSpc>
                <a:spcPct val="100000"/>
              </a:lnSpc>
              <a:buClrTx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目标：清晰简洁地沟通
有逻辑地组织材料
保持语言尽可能简单，并尽量避免使用行话
考虑英语编辑服务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ClrTx/>
            </a:pPr>
            <a:r>
              <a:rPr 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Fee-based assistance for editing, translation or formatting services</a:t>
            </a:r>
          </a:p>
          <a:p>
            <a:pPr lvl="1">
              <a:buClrTx/>
            </a:pPr>
            <a:r>
              <a:rPr 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Does not guarantee acceptance in an IEEE publication</a:t>
            </a:r>
          </a:p>
          <a:p>
            <a:pPr lvl="1">
              <a:buClrTx/>
            </a:pPr>
            <a:r>
              <a:rPr 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authors are eligible for a 10% discount at American Journal Experts and a 30% discount at </a:t>
            </a:r>
            <a:r>
              <a:rPr lang="en-US" sz="15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Enago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B81088-30FB-4F21-9A1D-83ECE07C37D2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5"/>
          <p:cNvSpPr>
            <a:spLocks noGrp="1" noChangeArrowheads="1"/>
          </p:cNvSpPr>
          <p:nvPr>
            <p:ph type="title"/>
          </p:nvPr>
        </p:nvSpPr>
        <p:spPr>
          <a:xfrm>
            <a:off x="762000" y="584347"/>
            <a:ext cx="7772400" cy="857250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常见句法错误</a:t>
            </a:r>
            <a:br>
              <a:rPr lang="zh-CN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3" name="内容占位符 6"/>
          <p:cNvSpPr>
            <a:spLocks noGrp="1" noChangeArrowheads="1"/>
          </p:cNvSpPr>
          <p:nvPr>
            <p:ph idx="1"/>
          </p:nvPr>
        </p:nvSpPr>
        <p:spPr>
          <a:xfrm>
            <a:off x="871870" y="1473053"/>
            <a:ext cx="6882809" cy="3086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开篇语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避免使用诸如“显然”或“如前所述”之类的不必要短语。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在一句话的开头不要使用“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之类字样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。因为这个字比较含糊。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主语和动词必须一致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单数名词要使用动词的单数形式，复数名词则需要动词的复数形式，如：“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engineer says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”，“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engineers say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</a:p>
          <a:p>
            <a:pPr>
              <a:lnSpc>
                <a:spcPct val="10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66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/>
          <p:cNvSpPr>
            <a:spLocks noGrp="1" noChangeArrowheads="1"/>
          </p:cNvSpPr>
          <p:nvPr>
            <p:ph type="title"/>
          </p:nvPr>
        </p:nvSpPr>
        <p:spPr>
          <a:xfrm>
            <a:off x="762000" y="400050"/>
            <a:ext cx="7772400" cy="549792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常见句法错误</a:t>
            </a:r>
            <a:endParaRPr lang="zh-CN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227" name="内容占位符 2"/>
          <p:cNvSpPr>
            <a:spLocks noGrp="1" noChangeArrowheads="1"/>
          </p:cNvSpPr>
          <p:nvPr>
            <p:ph idx="1"/>
          </p:nvPr>
        </p:nvSpPr>
        <p:spPr>
          <a:xfrm>
            <a:off x="797441" y="1028700"/>
            <a:ext cx="7421525" cy="3465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误置和垂悬修饰语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修饰语指在句子中起描述作用的词语或短语，但是当它们出现在错误的位置则可以引起困惑。误置修饰语会让修饰语与其所修饰的词语被错误地分开。</a:t>
            </a:r>
          </a:p>
          <a:p>
            <a:pPr lvl="2">
              <a:lnSpc>
                <a:spcPct val="100000"/>
              </a:lnSpc>
              <a:buClr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Reading the Aims and Scope, the journal would be a good fit for my article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buClr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正确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Reading the Aims and Scope, I realized the journal would be a good fit for my article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因为处在句子中的错误位置，垂悬修饰语修饰的是一个无修饰关系的词语。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buClr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engineer wanted a cold glass of water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buClr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正确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engineer wanted a glass of cold water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  <a:p>
            <a:pPr>
              <a:lnSpc>
                <a:spcPct val="10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67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/>
          <p:cNvSpPr>
            <a:spLocks noGrp="1" noChangeArrowheads="1"/>
          </p:cNvSpPr>
          <p:nvPr>
            <p:ph type="title"/>
          </p:nvPr>
        </p:nvSpPr>
        <p:spPr>
          <a:xfrm>
            <a:off x="761999" y="577260"/>
            <a:ext cx="7772400" cy="857250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细心并正确用词</a:t>
            </a:r>
            <a:br>
              <a:rPr lang="zh-CN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251" name="内容占位符 2"/>
          <p:cNvSpPr>
            <a:spLocks noGrp="1" noChangeArrowheads="1"/>
          </p:cNvSpPr>
          <p:nvPr>
            <p:ph idx="1"/>
          </p:nvPr>
        </p:nvSpPr>
        <p:spPr>
          <a:xfrm>
            <a:off x="761999" y="1257300"/>
            <a:ext cx="7673164" cy="3086100"/>
          </a:xfrm>
        </p:spPr>
        <p:txBody>
          <a:bodyPr/>
          <a:lstStyle/>
          <a:p>
            <a:pPr>
              <a:lnSpc>
                <a:spcPct val="100000"/>
              </a:lnSpc>
              <a:buClrTx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在文章中不要使用俚语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使用技术行话时要谨慎，因为身处于您直接附属专业之外的国际读者可能会读不懂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如果可能，请避免使用缩写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如果您确实要使用，则要在首次使用后在括号内给出定义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使用简单常见的词</a:t>
            </a:r>
          </a:p>
          <a:p>
            <a:pPr lvl="1"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如：用 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start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 而不用 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initiate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”。用“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 而不用“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utilize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</a:p>
          <a:p>
            <a:pPr>
              <a:lnSpc>
                <a:spcPct val="10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68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标题 1"/>
          <p:cNvSpPr>
            <a:spLocks noGrp="1" noChangeArrowheads="1"/>
          </p:cNvSpPr>
          <p:nvPr>
            <p:ph type="title"/>
          </p:nvPr>
        </p:nvSpPr>
        <p:spPr>
          <a:xfrm>
            <a:off x="685800" y="626629"/>
            <a:ext cx="7772400" cy="857250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增加文章的趣味性</a:t>
            </a:r>
            <a:br>
              <a:rPr lang="zh-CN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275" name="内容占位符 2"/>
          <p:cNvSpPr>
            <a:spLocks noGrp="1" noChangeArrowheads="1"/>
          </p:cNvSpPr>
          <p:nvPr>
            <p:ph idx="1"/>
          </p:nvPr>
        </p:nvSpPr>
        <p:spPr>
          <a:xfrm>
            <a:off x="628650" y="1467044"/>
            <a:ext cx="7886700" cy="3263504"/>
          </a:xfrm>
        </p:spPr>
        <p:txBody>
          <a:bodyPr/>
          <a:lstStyle/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分段写作时，篇幅不要太长。每一段都应有一个主题句，支持该关键讯息的句子，以及一个总结句。段落长短不一致可使您的文章易于阅读。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构思两个段落之间的衔接。递进是否符合逻辑？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以主谓宾的句式写出清晰简洁的句子。句子长短不一致可使文章更具吸引力。</a:t>
            </a:r>
          </a:p>
          <a:p>
            <a:pPr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句子中的每个词都应富有含义；删除不必要的词语。</a:t>
            </a:r>
          </a:p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69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433469" y="442346"/>
            <a:ext cx="4195487" cy="41106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Aerospace and Electronic Systems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Antennas and Propagation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Broadcast Technology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Circuits and Systems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Computational Intelligence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Computer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Consumer Electronics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Control Systems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Dielectrics and Electrical Insulation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Education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 Devices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Electronics Packaging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Electromagnetic Compatibility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Engineering in Medicine and Biology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Geoscience and Remote Sensing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Industrial Electronics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Industry Applications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Information Theory Society</a:t>
            </a:r>
          </a:p>
          <a:p>
            <a:pPr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and Measurement 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Society</a:t>
            </a:r>
            <a:br>
              <a:rPr lang="en-US" altLang="zh-CN" sz="1200" dirty="0"/>
            </a:br>
            <a:endParaRPr lang="zh-CN" altLang="en-US" sz="1200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628956" y="397540"/>
            <a:ext cx="4323658" cy="425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Intelligent Transportation Systems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Magnetics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Theory and Techniques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Nuclear and Plasma Sciences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Oceanic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Photonics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Electronics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&amp; Energy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Product Safety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Professional Communication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Reliability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Robotics and Automation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Society on Social Implications of Technology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Solid-State Circuits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Systems, Man, and Cybernetics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Technology and Engineering Management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Ultrasonics, Ferroelectrics, and Frequency Control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Vehicular Technology Society</a:t>
            </a:r>
          </a:p>
        </p:txBody>
      </p:sp>
      <p:sp>
        <p:nvSpPr>
          <p:cNvPr id="7" name="圆角矩形 7"/>
          <p:cNvSpPr/>
          <p:nvPr/>
        </p:nvSpPr>
        <p:spPr bwMode="auto">
          <a:xfrm>
            <a:off x="2164911" y="1732568"/>
            <a:ext cx="5309420" cy="1503031"/>
          </a:xfrm>
          <a:prstGeom prst="roundRect">
            <a:avLst/>
          </a:prstGeom>
          <a:ln>
            <a:solidFill>
              <a:srgbClr val="6B1F7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标题 3"/>
          <p:cNvSpPr txBox="1">
            <a:spLocks noChangeArrowheads="1"/>
          </p:cNvSpPr>
          <p:nvPr/>
        </p:nvSpPr>
        <p:spPr bwMode="auto">
          <a:xfrm>
            <a:off x="2422364" y="1862974"/>
            <a:ext cx="5257800" cy="12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</a:t>
            </a: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个专业协会</a:t>
            </a:r>
          </a:p>
        </p:txBody>
      </p:sp>
      <p:sp>
        <p:nvSpPr>
          <p:cNvPr id="9" name="标题 3"/>
          <p:cNvSpPr txBox="1"/>
          <p:nvPr/>
        </p:nvSpPr>
        <p:spPr bwMode="auto">
          <a:xfrm>
            <a:off x="3975022" y="2497679"/>
            <a:ext cx="4724400" cy="12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zh-CN" sz="3600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Societies</a:t>
            </a:r>
            <a:endParaRPr lang="zh-CN" altLang="en-US" sz="3600" kern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内容占位符 2"/>
          <p:cNvSpPr>
            <a:spLocks noGrp="1" noChangeArrowheads="1"/>
          </p:cNvSpPr>
          <p:nvPr>
            <p:ph idx="1"/>
          </p:nvPr>
        </p:nvSpPr>
        <p:spPr>
          <a:xfrm>
            <a:off x="831554" y="1580707"/>
            <a:ext cx="7480891" cy="3086100"/>
          </a:xfrm>
        </p:spPr>
        <p:txBody>
          <a:bodyPr/>
          <a:lstStyle/>
          <a:p>
            <a:pPr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避免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过多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用被动语态。“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 was hypothesized,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”是被动句；“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 hypothesized,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”是主动句。主动语态更富趣味且不易引起歧义。尽可能将被动句改为主动句。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以第一人称（“我”、“我们”）写作，说明工作和写作的执行者是谁。此方法在对比您的作品和他人的作品时尤其有用。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摘要和方法章节将以过去时态书写，因为这两章描述您已经完成的工作。简介和讨论章节一般以现在时态书写，因为这两章描述当前存在的知识。</a:t>
            </a:r>
          </a:p>
          <a:p>
            <a:pPr>
              <a:lnSpc>
                <a:spcPct val="10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299" name="标题 1"/>
          <p:cNvSpPr>
            <a:spLocks noGrp="1" noChangeArrowheads="1"/>
          </p:cNvSpPr>
          <p:nvPr>
            <p:ph type="title"/>
          </p:nvPr>
        </p:nvSpPr>
        <p:spPr>
          <a:xfrm>
            <a:off x="762000" y="723457"/>
            <a:ext cx="7772400" cy="857250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增加文章的趣味性</a:t>
            </a:r>
            <a:br>
              <a:rPr lang="zh-CN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70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1"/>
          <p:cNvSpPr>
            <a:spLocks noGrp="1" noChangeArrowheads="1"/>
          </p:cNvSpPr>
          <p:nvPr>
            <p:ph type="title"/>
          </p:nvPr>
        </p:nvSpPr>
        <p:spPr>
          <a:xfrm>
            <a:off x="762000" y="400050"/>
            <a:ext cx="7772400" cy="578145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请您投稿之前请详细阅读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下步骤</a:t>
            </a:r>
            <a:endParaRPr lang="zh-CN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3" name="内容占位符 2"/>
          <p:cNvSpPr>
            <a:spLocks noGrp="1" noChangeArrowheads="1"/>
          </p:cNvSpPr>
          <p:nvPr>
            <p:ph idx="1"/>
          </p:nvPr>
        </p:nvSpPr>
        <p:spPr>
          <a:xfrm>
            <a:off x="868768" y="1412801"/>
            <a:ext cx="7552218" cy="3086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使用文章编写模板（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https://ieeeauthor.wpengine.com/create-your-ieee-article/use-authoring-tools-and-ieee-article-templates/ieee-article-templates/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流览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各期刊主页了解特殊要求。会议文章的规定因会议组织者而异。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提供有多种会议组织者模板。但是，您应浏览会议网站了解特定的指示。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Reference Preparation Assistant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http://refassist.ieee.org/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）检索您的参考文献列表是否符合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出版物要求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如果英语不是您的母语，您可以考虑第三方英语编辑服务（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https://journals.ieeeauthorcenter.ieee.org/create-your-ieee-journal-article/create-the-text-of-your-article/refining-the-use-of-english-in-your-article/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71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内容占位符 2"/>
          <p:cNvSpPr>
            <a:spLocks noGrp="1" noChangeArrowheads="1"/>
          </p:cNvSpPr>
          <p:nvPr>
            <p:ph idx="1"/>
          </p:nvPr>
        </p:nvSpPr>
        <p:spPr>
          <a:xfrm>
            <a:off x="800544" y="1095152"/>
            <a:ext cx="7620442" cy="37603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按照要求创建您的图表（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https://ieeeauthor.wpengine.com/create-your-ieee-article/create-graphics-for-your-article/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），并使用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Graphics Analyzer (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http://graphicsqc.ieee.org/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检查您的图像图表是否符合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出版物要求</a:t>
            </a: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如果需要，请按照要求准备辅助材料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supplementary materials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，例如图像文摘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graphical abstract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视频档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video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 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多媒体文件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multimedia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或者源代码或数据集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Code/Data</a:t>
            </a:r>
            <a:endParaRPr lang="zh-CN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每位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期刊作者都需要申请一个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ORCID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Open Researcher and Contributor ID (ORCID)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确保您的文章符合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出版道德准则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authorship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1"/>
              </a:rPr>
              <a:t>citation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2"/>
              </a:rPr>
              <a:t>data reporting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3"/>
              </a:rPr>
              <a:t>originality of research</a:t>
            </a:r>
            <a:endParaRPr lang="zh-CN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LaTeX Analyzer(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4"/>
              </a:rPr>
              <a:t>http://latexqc.ieee.org/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检查您的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LaTeX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文檔是否符合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出版物要求</a:t>
            </a: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IEEE PDF Checker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5"/>
              </a:rPr>
              <a:t>http://www.ieee.org/publications_standards/publications/authors/pdf_checker.html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）检查您的文档是否能在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IEEE </a:t>
            </a:r>
            <a:r>
              <a:rPr lang="en-US" altLang="zh-CN" sz="1350" i="1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Xplore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® Digital Library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里正确显示</a:t>
            </a:r>
          </a:p>
        </p:txBody>
      </p:sp>
      <p:sp>
        <p:nvSpPr>
          <p:cNvPr id="3" name="标题 1"/>
          <p:cNvSpPr>
            <a:spLocks noGrp="1" noChangeArrowheads="1"/>
          </p:cNvSpPr>
          <p:nvPr>
            <p:ph type="title"/>
          </p:nvPr>
        </p:nvSpPr>
        <p:spPr>
          <a:xfrm>
            <a:off x="724565" y="288367"/>
            <a:ext cx="7772400" cy="578145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请您投稿之前请详细阅读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下步骤</a:t>
            </a:r>
            <a:endParaRPr lang="zh-CN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72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 noChangeArrowheads="1"/>
          </p:cNvSpPr>
          <p:nvPr>
            <p:ph type="title"/>
          </p:nvPr>
        </p:nvSpPr>
        <p:spPr>
          <a:xfrm>
            <a:off x="1196579" y="64765"/>
            <a:ext cx="6705600" cy="857250"/>
          </a:xfrm>
        </p:spPr>
        <p:txBody>
          <a:bodyPr/>
          <a:lstStyle/>
          <a:p>
            <a:r>
              <a:rPr lang="en-US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作者相关资源</a:t>
            </a:r>
            <a:endParaRPr lang="en-US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2926556" y="2016919"/>
            <a:ext cx="3338513" cy="1619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en-US" altLang="zh-CN" sz="15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IEEE Author Center</a:t>
            </a:r>
          </a:p>
          <a:p>
            <a:pPr marL="0" indent="0" algn="ctr">
              <a:buNone/>
            </a:pPr>
            <a:endParaRPr lang="en-US" altLang="zh-CN" sz="15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zh-CN" sz="1500" dirty="0">
                <a:solidFill>
                  <a:schemeClr val="tx1"/>
                </a:solidFill>
              </a:rPr>
              <a:t>https://ieeeauthorcenter.ieee.org</a:t>
            </a: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314450"/>
            <a:ext cx="1371600" cy="4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19" y="1314451"/>
            <a:ext cx="1371600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44" y="4052888"/>
            <a:ext cx="1371600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4052888"/>
            <a:ext cx="137160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5" y="1314450"/>
            <a:ext cx="1646634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78" y="1314450"/>
            <a:ext cx="1508522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19" y="4052887"/>
            <a:ext cx="1371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632473"/>
            <a:ext cx="1371600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4052888"/>
            <a:ext cx="1577578" cy="39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2632473"/>
            <a:ext cx="13716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BB1CCE-6577-4824-883E-0DF3298C00DE}" type="slidenum">
              <a:rPr lang="en-US" altLang="zh-CN" smtClean="0"/>
              <a:t>73</a:t>
            </a:fld>
            <a:endParaRPr lang="en-US" altLang="zh-CN"/>
          </a:p>
        </p:txBody>
      </p:sp>
    </p:spTree>
  </p:cSld>
  <p:clrMapOvr>
    <a:masterClrMapping/>
  </p:clrMapOvr>
  <p:transition spd="med">
    <p:cover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168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提交稿件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12" y="985861"/>
            <a:ext cx="5798388" cy="353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49" y="849115"/>
            <a:ext cx="6657446" cy="397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00171"/>
            <a:ext cx="6036733" cy="4325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5606" y="316371"/>
            <a:ext cx="537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</a:p>
        </p:txBody>
      </p:sp>
      <p:sp>
        <p:nvSpPr>
          <p:cNvPr id="5" name="Rectangle 6"/>
          <p:cNvSpPr/>
          <p:nvPr/>
        </p:nvSpPr>
        <p:spPr>
          <a:xfrm>
            <a:off x="1249041" y="887216"/>
            <a:ext cx="1697038" cy="49401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Submission</a:t>
            </a:r>
          </a:p>
        </p:txBody>
      </p:sp>
      <p:sp>
        <p:nvSpPr>
          <p:cNvPr id="6" name="Rectangle 7"/>
          <p:cNvSpPr/>
          <p:nvPr/>
        </p:nvSpPr>
        <p:spPr>
          <a:xfrm>
            <a:off x="1635437" y="1562201"/>
            <a:ext cx="1738634" cy="54639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Journal Staff</a:t>
            </a:r>
          </a:p>
        </p:txBody>
      </p:sp>
      <p:sp>
        <p:nvSpPr>
          <p:cNvPr id="7" name="Rectangle 8"/>
          <p:cNvSpPr/>
          <p:nvPr/>
        </p:nvSpPr>
        <p:spPr>
          <a:xfrm>
            <a:off x="2059771" y="2289307"/>
            <a:ext cx="1589409" cy="47911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EIC</a:t>
            </a:r>
          </a:p>
        </p:txBody>
      </p:sp>
      <p:sp>
        <p:nvSpPr>
          <p:cNvPr id="8" name="Rectangle 27"/>
          <p:cNvSpPr/>
          <p:nvPr/>
        </p:nvSpPr>
        <p:spPr>
          <a:xfrm>
            <a:off x="2268216" y="2996677"/>
            <a:ext cx="1641814" cy="46770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AE</a:t>
            </a:r>
          </a:p>
        </p:txBody>
      </p:sp>
      <p:sp>
        <p:nvSpPr>
          <p:cNvPr id="9" name="Rectangle 28"/>
          <p:cNvSpPr/>
          <p:nvPr/>
        </p:nvSpPr>
        <p:spPr>
          <a:xfrm>
            <a:off x="2606355" y="3698914"/>
            <a:ext cx="1643061" cy="46770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Reviewers</a:t>
            </a:r>
          </a:p>
        </p:txBody>
      </p:sp>
      <p:sp>
        <p:nvSpPr>
          <p:cNvPr id="10" name="Rectangle 34"/>
          <p:cNvSpPr/>
          <p:nvPr/>
        </p:nvSpPr>
        <p:spPr>
          <a:xfrm>
            <a:off x="2868289" y="4447030"/>
            <a:ext cx="1643061" cy="46883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EIC Makes Decision</a:t>
            </a:r>
          </a:p>
        </p:txBody>
      </p:sp>
      <p:cxnSp>
        <p:nvCxnSpPr>
          <p:cNvPr id="11" name="Straight Arrow Connector 36"/>
          <p:cNvCxnSpPr/>
          <p:nvPr/>
        </p:nvCxnSpPr>
        <p:spPr>
          <a:xfrm>
            <a:off x="990279" y="1087339"/>
            <a:ext cx="0" cy="3690938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Rectangle 47"/>
          <p:cNvSpPr/>
          <p:nvPr/>
        </p:nvSpPr>
        <p:spPr>
          <a:xfrm>
            <a:off x="4978711" y="1092452"/>
            <a:ext cx="1764989" cy="583012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Rejection: topic</a:t>
            </a:r>
          </a:p>
        </p:txBody>
      </p:sp>
      <p:sp>
        <p:nvSpPr>
          <p:cNvPr id="13" name="Rectangle 48"/>
          <p:cNvSpPr/>
          <p:nvPr/>
        </p:nvSpPr>
        <p:spPr>
          <a:xfrm>
            <a:off x="4968075" y="1968746"/>
            <a:ext cx="1775625" cy="583011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Rejection: format</a:t>
            </a:r>
          </a:p>
        </p:txBody>
      </p:sp>
      <p:cxnSp>
        <p:nvCxnSpPr>
          <p:cNvPr id="14" name="Elbow Connector 50"/>
          <p:cNvCxnSpPr/>
          <p:nvPr/>
        </p:nvCxnSpPr>
        <p:spPr>
          <a:xfrm flipV="1">
            <a:off x="3662995" y="1357178"/>
            <a:ext cx="1315716" cy="98092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Elbow Connector 53"/>
          <p:cNvCxnSpPr/>
          <p:nvPr/>
        </p:nvCxnSpPr>
        <p:spPr>
          <a:xfrm flipV="1">
            <a:off x="3662995" y="2209666"/>
            <a:ext cx="1315716" cy="12843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Rectangle 59"/>
          <p:cNvSpPr/>
          <p:nvPr/>
        </p:nvSpPr>
        <p:spPr>
          <a:xfrm>
            <a:off x="6609570" y="2764136"/>
            <a:ext cx="1643062" cy="467709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Accept</a:t>
            </a:r>
          </a:p>
        </p:txBody>
      </p:sp>
      <p:cxnSp>
        <p:nvCxnSpPr>
          <p:cNvPr id="17" name="Elbow Connector 61"/>
          <p:cNvCxnSpPr>
            <a:stCxn id="10" idx="3"/>
          </p:cNvCxnSpPr>
          <p:nvPr/>
        </p:nvCxnSpPr>
        <p:spPr>
          <a:xfrm flipV="1">
            <a:off x="4511350" y="3026369"/>
            <a:ext cx="2049941" cy="165507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Rectangle 66"/>
          <p:cNvSpPr/>
          <p:nvPr/>
        </p:nvSpPr>
        <p:spPr>
          <a:xfrm>
            <a:off x="6609570" y="3555613"/>
            <a:ext cx="1643062" cy="467709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Revise</a:t>
            </a:r>
          </a:p>
        </p:txBody>
      </p:sp>
      <p:sp>
        <p:nvSpPr>
          <p:cNvPr id="19" name="Rectangle 67"/>
          <p:cNvSpPr/>
          <p:nvPr/>
        </p:nvSpPr>
        <p:spPr>
          <a:xfrm>
            <a:off x="6609570" y="4322130"/>
            <a:ext cx="1643062" cy="468836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Reject</a:t>
            </a:r>
          </a:p>
        </p:txBody>
      </p:sp>
      <p:cxnSp>
        <p:nvCxnSpPr>
          <p:cNvPr id="20" name="Elbow Connector 68"/>
          <p:cNvCxnSpPr/>
          <p:nvPr/>
        </p:nvCxnSpPr>
        <p:spPr>
          <a:xfrm flipV="1">
            <a:off x="4511350" y="3826504"/>
            <a:ext cx="2049941" cy="83389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Elbow Connector 71"/>
          <p:cNvCxnSpPr>
            <a:stCxn id="10" idx="3"/>
          </p:cNvCxnSpPr>
          <p:nvPr/>
        </p:nvCxnSpPr>
        <p:spPr>
          <a:xfrm>
            <a:off x="4511350" y="4681448"/>
            <a:ext cx="2049941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07496"/>
            <a:ext cx="622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i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lang="en-US" altLang="zh-CN" sz="2800" b="1" i="1" baseline="30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6B1F73"/>
              </a:solidFill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861951" y="4477034"/>
            <a:ext cx="626245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http://publication-recommender.ieee.org/home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37" y="1227587"/>
            <a:ext cx="5110163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04" y="1227587"/>
            <a:ext cx="5516997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114550" y="4592242"/>
            <a:ext cx="5029200" cy="3064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https://ieeeauthorcenter.ieee.org/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>
            <a:spLocks noGrp="1" noChangeArrowheads="1"/>
          </p:cNvSpPr>
          <p:nvPr>
            <p:ph type="title"/>
          </p:nvPr>
        </p:nvSpPr>
        <p:spPr>
          <a:xfrm>
            <a:off x="898855" y="244791"/>
            <a:ext cx="5829300" cy="509588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855" y="853216"/>
            <a:ext cx="7429500" cy="36337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672" y="1634710"/>
            <a:ext cx="7141459" cy="728419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拥抱开放获取与开放科学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434691" y="517927"/>
            <a:ext cx="5664552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在科研全流程如何提升研究可见度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442609" y="1197022"/>
            <a:ext cx="7330888" cy="3087372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清晰简洁的标题，突出读者可能的兴趣点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精准、标准化的关键词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建立自己的学术档案（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作者页面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ORCID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将论文提交给有影响力的学术机构发表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参加学术会议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研讨会展示研究成果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多途径推广学术成果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形式发表研究成果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分享研究相关代码、数据等相关材料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889" y="30882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2789" y="955159"/>
            <a:ext cx="8153400" cy="4161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br>
              <a:rPr lang="en-US" altLang="zh-CN" sz="2000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363382" y="1391602"/>
            <a:ext cx="246737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Imaging</a:t>
            </a: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4715334" y="1044001"/>
            <a:ext cx="293903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 more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>
            <a:fillRect/>
          </a:stretch>
        </p:blipFill>
        <p:spPr bwMode="auto">
          <a:xfrm>
            <a:off x="6454035" y="4038930"/>
            <a:ext cx="766152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3" y="4017123"/>
            <a:ext cx="82172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6"/>
          <a:stretch>
            <a:fillRect/>
          </a:stretch>
        </p:blipFill>
        <p:spPr bwMode="auto">
          <a:xfrm>
            <a:off x="4331794" y="4027934"/>
            <a:ext cx="72486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1" y="4017123"/>
            <a:ext cx="753449" cy="92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>
            <a:fillRect/>
          </a:stretch>
        </p:blipFill>
        <p:spPr bwMode="auto">
          <a:xfrm>
            <a:off x="5331015" y="4026169"/>
            <a:ext cx="807437" cy="9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5" y="4027934"/>
            <a:ext cx="85189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灯片编号占位符 15"/>
          <p:cNvSpPr txBox="1"/>
          <p:nvPr/>
        </p:nvSpPr>
        <p:spPr>
          <a:xfrm>
            <a:off x="245175" y="4780985"/>
            <a:ext cx="529935" cy="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t>8</a:t>
            </a:fld>
            <a:endParaRPr lang="en-US" altLang="zh-CN" sz="1400"/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978089" y="1534251"/>
            <a:ext cx="7162800" cy="2414084"/>
            <a:chOff x="1143000" y="2667001"/>
            <a:chExt cx="7162800" cy="2413374"/>
          </a:xfrm>
        </p:grpSpPr>
        <p:sp>
          <p:nvSpPr>
            <p:cNvPr id="16" name="圆角矩形 15"/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18" name="矩形 13"/>
            <p:cNvPicPr>
              <a:picLocks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613" y="3556823"/>
              <a:ext cx="1625600" cy="152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/>
          <p:nvPr/>
        </p:nvSpPr>
        <p:spPr>
          <a:xfrm>
            <a:off x="282291" y="365527"/>
            <a:ext cx="5664552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为什么要关注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OA?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845865" y="386781"/>
            <a:ext cx="499089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出版在订阅期刊和开放存取期刊两方面均不断发展。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持续提供更多选择来支持全球作者的科研工作和出版需求。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发表开放获取研究，可以为您带来如下帮助：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期刊出版，这些高质量期刊受到同行信赖，并在相关领域具有很高的被引用率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数字图书馆的数百万用户间获得最大的可见性和广泛的全球影响力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遵循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既定的出版原则和质量标准，进行严格的同行评审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快速决策，让您的研究更快地曝光，许多期刊的审稿周期仅为几周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Elsevier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EBSCO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OCLC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Clarivate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NLM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等文摘索引和发现服务供应商保持积极的合作伙伴关系，进一步增强作者研究的可发现性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的其他开放科学解决方案集成，方便分享研究数据、代码等其他研究材料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轻松遵循开放获取要求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Diagram 4"/>
          <p:cNvGraphicFramePr/>
          <p:nvPr/>
        </p:nvGraphicFramePr>
        <p:xfrm>
          <a:off x="247641" y="857521"/>
          <a:ext cx="3358752" cy="407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90" y="565375"/>
            <a:ext cx="8976010" cy="605790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种完全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-Full Open Access</a:t>
            </a:r>
            <a:endParaRPr lang="en-US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382620"/>
            <a:ext cx="76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（数据统计截止至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2025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年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月：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hlinkClick r:id="rId2"/>
              </a:rPr>
              <a:t>https://open.ieee.org/publishing-options/ieee-title-list/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）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81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B1451C9-4AF8-732A-20BA-40BF8221B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52" y="1795862"/>
            <a:ext cx="4716543" cy="2858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505F76-4CD6-3F4A-CE78-B789C7F9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995" y="1795862"/>
            <a:ext cx="4722686" cy="23494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72BFEF-F675-369A-3267-CA65F44EA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995" y="4145280"/>
            <a:ext cx="4913895" cy="20918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282291" y="365527"/>
            <a:ext cx="346710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 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0" y="1216690"/>
            <a:ext cx="4661735" cy="278164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panose="02070309020205020404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225" indent="0">
              <a:lnSpc>
                <a:spcPct val="120000"/>
              </a:lnSpc>
              <a:spcBef>
                <a:spcPts val="1200"/>
              </a:spcBef>
              <a:buFont typeface="LucidaGrande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选择以满足作者不同需求</a:t>
            </a:r>
          </a:p>
          <a:p>
            <a:pPr marL="1028700" lvl="1" indent="-342900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多种完全开放获取专题期刊（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Fully open access topical journals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1028700" lvl="1" indent="-342900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多种混合期刊（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Hybrid journals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28700" lvl="1" indent="-342900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跨学科综合期刊（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ultidisciplinary journal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Access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6392" y="3820061"/>
            <a:ext cx="3518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hlinkClick r:id="rId2"/>
              </a:rPr>
              <a:t>http://open.ieee.org/</a:t>
            </a:r>
            <a:endParaRPr lang="en-US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10" name="图片 9" descr="图形用户界面, 网站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70" y="843379"/>
            <a:ext cx="3707539" cy="295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/>
          <p:nvPr/>
        </p:nvSpPr>
        <p:spPr>
          <a:xfrm>
            <a:off x="409289" y="360249"/>
            <a:ext cx="4028339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跨学科综合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 bwMode="auto">
          <a:xfrm>
            <a:off x="409289" y="1036751"/>
            <a:ext cx="7554687" cy="235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跨学科：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覆盖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相关所有学科领域</a:t>
            </a:r>
          </a:p>
          <a:p>
            <a:pPr>
              <a:lnSpc>
                <a:spcPct val="150000"/>
              </a:lnSpc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期刊评价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没有页面限制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快速同行评审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31825">
              <a:lnSpc>
                <a:spcPct val="150000"/>
              </a:lnSpc>
              <a:buNone/>
              <a:defRPr/>
            </a:pPr>
            <a:endParaRPr lang="en-US" altLang="zh-CN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43" y="2613064"/>
            <a:ext cx="6825441" cy="88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图形用户界面&#10;&#10;描述已自动生成"/>
          <p:cNvPicPr>
            <a:picLocks noChangeAspect="1"/>
          </p:cNvPicPr>
          <p:nvPr/>
        </p:nvPicPr>
        <p:blipFill rotWithShape="1">
          <a:blip r:embed="rId4"/>
          <a:srcRect l="2907" r="64550" b="80959"/>
          <a:stretch>
            <a:fillRect/>
          </a:stretch>
        </p:blipFill>
        <p:spPr>
          <a:xfrm>
            <a:off x="4403944" y="412872"/>
            <a:ext cx="2420372" cy="6824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83063" y="2213015"/>
            <a:ext cx="2688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（数据统计截止至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2025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年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月）</a:t>
            </a:r>
            <a:endParaRPr lang="zh-CN" altLang="en-US" sz="1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83</a:t>
            </a:fld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78944B-D610-0A20-E72D-2DC7AE71D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30" y="1683213"/>
            <a:ext cx="3870733" cy="463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316923"/>
            <a:ext cx="7772400" cy="483151"/>
          </a:xfrm>
        </p:spPr>
        <p:txBody>
          <a:bodyPr/>
          <a:lstStyle/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</a:t>
            </a:r>
            <a:r>
              <a:rPr lang="en-US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6067"/>
          <a:stretch>
            <a:fillRect/>
          </a:stretch>
        </p:blipFill>
        <p:spPr>
          <a:xfrm>
            <a:off x="614879" y="929483"/>
            <a:ext cx="2952592" cy="3815179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435" y="1991309"/>
            <a:ext cx="5240045" cy="105911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Up Arrow 9"/>
          <p:cNvSpPr/>
          <p:nvPr/>
        </p:nvSpPr>
        <p:spPr>
          <a:xfrm rot="1556537">
            <a:off x="3798589" y="3171798"/>
            <a:ext cx="290254" cy="1123477"/>
          </a:xfrm>
          <a:prstGeom prst="upArrow">
            <a:avLst>
              <a:gd name="adj1" fmla="val 29642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5"/>
          <p:cNvSpPr txBox="1"/>
          <p:nvPr/>
        </p:nvSpPr>
        <p:spPr>
          <a:xfrm>
            <a:off x="4495782" y="3164913"/>
            <a:ext cx="4363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不同期刊间费用存在差异。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更多文章处理费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(APC)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相关信息，请见：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https://open.ieee.org/index.php/for-authors/article-processing-charges/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831771" y="113675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期刊投稿的作者，将在投稿阶段被要求接受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条款和费用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84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5"/>
          <a:stretch>
            <a:fillRect/>
          </a:stretch>
        </p:blipFill>
        <p:spPr>
          <a:xfrm>
            <a:off x="566746" y="896839"/>
            <a:ext cx="4142758" cy="402814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04355" y="2317834"/>
            <a:ext cx="2781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混合期刊投稿时，不会在投稿阶段要求选择是否进行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8613"/>
            <a:ext cx="8229600" cy="507831"/>
          </a:xfrm>
        </p:spPr>
        <p:txBody>
          <a:bodyPr/>
          <a:lstStyle/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混合期刊</a:t>
            </a:r>
            <a:endParaRPr lang="en-US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85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, 电子邮件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66875" r="12514"/>
          <a:stretch>
            <a:fillRect/>
          </a:stretch>
        </p:blipFill>
        <p:spPr>
          <a:xfrm>
            <a:off x="457198" y="836444"/>
            <a:ext cx="7923155" cy="353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005" y="4102522"/>
            <a:ext cx="837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混合期刊投稿的作者，只有稿件被录用后才会被问及 是否选择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03976" y="328613"/>
            <a:ext cx="8229600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altLang="en-US" sz="3000" b="1" i="0" kern="1200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en-US" altLang="zh-CN" sz="2800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混合期刊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86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 descr="Logo, company name&#10;&#10;Description automatically generated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914134" y="1524050"/>
            <a:ext cx="1275518" cy="1145097"/>
          </a:xfrm>
          <a:prstGeom prst="rect">
            <a:avLst/>
          </a:prstGeom>
        </p:spPr>
      </p:pic>
      <p:grpSp>
        <p:nvGrpSpPr>
          <p:cNvPr id="162" name="Group 161"/>
          <p:cNvGrpSpPr/>
          <p:nvPr/>
        </p:nvGrpSpPr>
        <p:grpSpPr>
          <a:xfrm>
            <a:off x="785240" y="1250021"/>
            <a:ext cx="7498131" cy="1693163"/>
            <a:chOff x="944673" y="1375663"/>
            <a:chExt cx="10302654" cy="2364509"/>
          </a:xfrm>
          <a:gradFill>
            <a:gsLst>
              <a:gs pos="91000">
                <a:srgbClr val="F4A61D"/>
              </a:gs>
              <a:gs pos="50000">
                <a:srgbClr val="D9126B"/>
              </a:gs>
              <a:gs pos="25000">
                <a:srgbClr val="854D82"/>
              </a:gs>
              <a:gs pos="0">
                <a:srgbClr val="013D4D">
                  <a:lumMod val="75000"/>
                  <a:lumOff val="25000"/>
                </a:srgbClr>
              </a:gs>
              <a:gs pos="100000">
                <a:srgbClr val="FFD123"/>
              </a:gs>
            </a:gsLst>
            <a:lin ang="600000" scaled="0"/>
          </a:gradFill>
        </p:grpSpPr>
        <p:sp>
          <p:nvSpPr>
            <p:cNvPr id="163" name="Freeform: Shape 162"/>
            <p:cNvSpPr/>
            <p:nvPr/>
          </p:nvSpPr>
          <p:spPr>
            <a:xfrm>
              <a:off x="94467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-1" fmla="*/ 330976 w 2497282"/>
                <a:gd name="connsiteY0-2" fmla="*/ 0 h 2364509"/>
                <a:gd name="connsiteX1-3" fmla="*/ 1654842 w 2497282"/>
                <a:gd name="connsiteY1-4" fmla="*/ 0 h 2364509"/>
                <a:gd name="connsiteX2-5" fmla="*/ 1979094 w 2497282"/>
                <a:gd name="connsiteY2-6" fmla="*/ 264273 h 2364509"/>
                <a:gd name="connsiteX3-7" fmla="*/ 1985963 w 2497282"/>
                <a:gd name="connsiteY3-8" fmla="*/ 320606 h 2364509"/>
                <a:gd name="connsiteX4-9" fmla="*/ 1985963 w 2497282"/>
                <a:gd name="connsiteY4-10" fmla="*/ 651813 h 2364509"/>
                <a:gd name="connsiteX5-11" fmla="*/ 1985818 w 2497282"/>
                <a:gd name="connsiteY5-12" fmla="*/ 652531 h 2364509"/>
                <a:gd name="connsiteX6-13" fmla="*/ 1985818 w 2497282"/>
                <a:gd name="connsiteY6-14" fmla="*/ 657949 h 2364509"/>
                <a:gd name="connsiteX7-15" fmla="*/ 1984724 w 2497282"/>
                <a:gd name="connsiteY7-16" fmla="*/ 657949 h 2364509"/>
                <a:gd name="connsiteX8-17" fmla="*/ 1980349 w 2497282"/>
                <a:gd name="connsiteY8-18" fmla="*/ 679620 h 2364509"/>
                <a:gd name="connsiteX9-19" fmla="*/ 1914525 w 2497282"/>
                <a:gd name="connsiteY9-20" fmla="*/ 723251 h 2364509"/>
                <a:gd name="connsiteX10-21" fmla="*/ 1848701 w 2497282"/>
                <a:gd name="connsiteY10-22" fmla="*/ 679620 h 2364509"/>
                <a:gd name="connsiteX11-23" fmla="*/ 1844326 w 2497282"/>
                <a:gd name="connsiteY11-24" fmla="*/ 657949 h 2364509"/>
                <a:gd name="connsiteX12-25" fmla="*/ 1842311 w 2497282"/>
                <a:gd name="connsiteY12-26" fmla="*/ 657949 h 2364509"/>
                <a:gd name="connsiteX13-27" fmla="*/ 1842311 w 2497282"/>
                <a:gd name="connsiteY13-28" fmla="*/ 380114 h 2364509"/>
                <a:gd name="connsiteX14-29" fmla="*/ 1633069 w 2497282"/>
                <a:gd name="connsiteY14-30" fmla="*/ 170872 h 2364509"/>
                <a:gd name="connsiteX15-31" fmla="*/ 352748 w 2497282"/>
                <a:gd name="connsiteY15-32" fmla="*/ 170872 h 2364509"/>
                <a:gd name="connsiteX16-33" fmla="*/ 143506 w 2497282"/>
                <a:gd name="connsiteY16-34" fmla="*/ 380114 h 2364509"/>
                <a:gd name="connsiteX17-35" fmla="*/ 143506 w 2497282"/>
                <a:gd name="connsiteY17-36" fmla="*/ 1984393 h 2364509"/>
                <a:gd name="connsiteX18-37" fmla="*/ 352748 w 2497282"/>
                <a:gd name="connsiteY18-38" fmla="*/ 2193635 h 2364509"/>
                <a:gd name="connsiteX19-39" fmla="*/ 1633069 w 2497282"/>
                <a:gd name="connsiteY19-40" fmla="*/ 2193635 h 2364509"/>
                <a:gd name="connsiteX20-41" fmla="*/ 1842311 w 2497282"/>
                <a:gd name="connsiteY20-42" fmla="*/ 1984393 h 2364509"/>
                <a:gd name="connsiteX21-43" fmla="*/ 1842311 w 2497282"/>
                <a:gd name="connsiteY21-44" fmla="*/ 1799217 h 2364509"/>
                <a:gd name="connsiteX22-45" fmla="*/ 1841500 w 2497282"/>
                <a:gd name="connsiteY22-46" fmla="*/ 1799217 h 2364509"/>
                <a:gd name="connsiteX23-47" fmla="*/ 1841500 w 2497282"/>
                <a:gd name="connsiteY23-48" fmla="*/ 1208198 h 2364509"/>
                <a:gd name="connsiteX24-49" fmla="*/ 2128405 w 2497282"/>
                <a:gd name="connsiteY24-50" fmla="*/ 921293 h 2364509"/>
                <a:gd name="connsiteX25-51" fmla="*/ 2333337 w 2497282"/>
                <a:gd name="connsiteY25-52" fmla="*/ 921294 h 2364509"/>
                <a:gd name="connsiteX26-53" fmla="*/ 2333337 w 2497282"/>
                <a:gd name="connsiteY26-54" fmla="*/ 829399 h 2364509"/>
                <a:gd name="connsiteX27-55" fmla="*/ 2497282 w 2497282"/>
                <a:gd name="connsiteY27-56" fmla="*/ 993345 h 2364509"/>
                <a:gd name="connsiteX28-57" fmla="*/ 2333337 w 2497282"/>
                <a:gd name="connsiteY28-58" fmla="*/ 1157290 h 2364509"/>
                <a:gd name="connsiteX29-59" fmla="*/ 2333337 w 2497282"/>
                <a:gd name="connsiteY29-60" fmla="*/ 1065395 h 2364509"/>
                <a:gd name="connsiteX30-61" fmla="*/ 2128405 w 2497282"/>
                <a:gd name="connsiteY30-62" fmla="*/ 1065395 h 2364509"/>
                <a:gd name="connsiteX31-63" fmla="*/ 1985602 w 2497282"/>
                <a:gd name="connsiteY31-64" fmla="*/ 1208198 h 2364509"/>
                <a:gd name="connsiteX32-65" fmla="*/ 1985602 w 2497282"/>
                <a:gd name="connsiteY32-66" fmla="*/ 1546949 h 2364509"/>
                <a:gd name="connsiteX33-67" fmla="*/ 1985818 w 2497282"/>
                <a:gd name="connsiteY33-68" fmla="*/ 1546949 h 2364509"/>
                <a:gd name="connsiteX34-69" fmla="*/ 1985818 w 2497282"/>
                <a:gd name="connsiteY34-70" fmla="*/ 2033533 h 2364509"/>
                <a:gd name="connsiteX35-71" fmla="*/ 1654842 w 2497282"/>
                <a:gd name="connsiteY35-72" fmla="*/ 2364509 h 2364509"/>
                <a:gd name="connsiteX36-73" fmla="*/ 330976 w 2497282"/>
                <a:gd name="connsiteY36-74" fmla="*/ 2364509 h 2364509"/>
                <a:gd name="connsiteX37-75" fmla="*/ 0 w 2497282"/>
                <a:gd name="connsiteY37-76" fmla="*/ 2033533 h 2364509"/>
                <a:gd name="connsiteX38-77" fmla="*/ 0 w 2497282"/>
                <a:gd name="connsiteY38-78" fmla="*/ 330976 h 2364509"/>
                <a:gd name="connsiteX39-79" fmla="*/ 330976 w 2497282"/>
                <a:gd name="connsiteY39-80" fmla="*/ 0 h 23645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Freeform: Shape 163"/>
            <p:cNvSpPr/>
            <p:nvPr/>
          </p:nvSpPr>
          <p:spPr>
            <a:xfrm>
              <a:off x="371690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-1" fmla="*/ 330976 w 2497282"/>
                <a:gd name="connsiteY0-2" fmla="*/ 0 h 2364509"/>
                <a:gd name="connsiteX1-3" fmla="*/ 1654842 w 2497282"/>
                <a:gd name="connsiteY1-4" fmla="*/ 0 h 2364509"/>
                <a:gd name="connsiteX2-5" fmla="*/ 1979094 w 2497282"/>
                <a:gd name="connsiteY2-6" fmla="*/ 264273 h 2364509"/>
                <a:gd name="connsiteX3-7" fmla="*/ 1985963 w 2497282"/>
                <a:gd name="connsiteY3-8" fmla="*/ 320606 h 2364509"/>
                <a:gd name="connsiteX4-9" fmla="*/ 1985963 w 2497282"/>
                <a:gd name="connsiteY4-10" fmla="*/ 651813 h 2364509"/>
                <a:gd name="connsiteX5-11" fmla="*/ 1985818 w 2497282"/>
                <a:gd name="connsiteY5-12" fmla="*/ 652531 h 2364509"/>
                <a:gd name="connsiteX6-13" fmla="*/ 1985818 w 2497282"/>
                <a:gd name="connsiteY6-14" fmla="*/ 657949 h 2364509"/>
                <a:gd name="connsiteX7-15" fmla="*/ 1984724 w 2497282"/>
                <a:gd name="connsiteY7-16" fmla="*/ 657949 h 2364509"/>
                <a:gd name="connsiteX8-17" fmla="*/ 1980349 w 2497282"/>
                <a:gd name="connsiteY8-18" fmla="*/ 679620 h 2364509"/>
                <a:gd name="connsiteX9-19" fmla="*/ 1914525 w 2497282"/>
                <a:gd name="connsiteY9-20" fmla="*/ 723251 h 2364509"/>
                <a:gd name="connsiteX10-21" fmla="*/ 1848701 w 2497282"/>
                <a:gd name="connsiteY10-22" fmla="*/ 679620 h 2364509"/>
                <a:gd name="connsiteX11-23" fmla="*/ 1844326 w 2497282"/>
                <a:gd name="connsiteY11-24" fmla="*/ 657949 h 2364509"/>
                <a:gd name="connsiteX12-25" fmla="*/ 1842311 w 2497282"/>
                <a:gd name="connsiteY12-26" fmla="*/ 657949 h 2364509"/>
                <a:gd name="connsiteX13-27" fmla="*/ 1842311 w 2497282"/>
                <a:gd name="connsiteY13-28" fmla="*/ 380114 h 2364509"/>
                <a:gd name="connsiteX14-29" fmla="*/ 1633069 w 2497282"/>
                <a:gd name="connsiteY14-30" fmla="*/ 170872 h 2364509"/>
                <a:gd name="connsiteX15-31" fmla="*/ 352748 w 2497282"/>
                <a:gd name="connsiteY15-32" fmla="*/ 170872 h 2364509"/>
                <a:gd name="connsiteX16-33" fmla="*/ 143506 w 2497282"/>
                <a:gd name="connsiteY16-34" fmla="*/ 380114 h 2364509"/>
                <a:gd name="connsiteX17-35" fmla="*/ 143506 w 2497282"/>
                <a:gd name="connsiteY17-36" fmla="*/ 1984393 h 2364509"/>
                <a:gd name="connsiteX18-37" fmla="*/ 352748 w 2497282"/>
                <a:gd name="connsiteY18-38" fmla="*/ 2193635 h 2364509"/>
                <a:gd name="connsiteX19-39" fmla="*/ 1633069 w 2497282"/>
                <a:gd name="connsiteY19-40" fmla="*/ 2193635 h 2364509"/>
                <a:gd name="connsiteX20-41" fmla="*/ 1842311 w 2497282"/>
                <a:gd name="connsiteY20-42" fmla="*/ 1984393 h 2364509"/>
                <a:gd name="connsiteX21-43" fmla="*/ 1842311 w 2497282"/>
                <a:gd name="connsiteY21-44" fmla="*/ 1799217 h 2364509"/>
                <a:gd name="connsiteX22-45" fmla="*/ 1841500 w 2497282"/>
                <a:gd name="connsiteY22-46" fmla="*/ 1799217 h 2364509"/>
                <a:gd name="connsiteX23-47" fmla="*/ 1841500 w 2497282"/>
                <a:gd name="connsiteY23-48" fmla="*/ 1208198 h 2364509"/>
                <a:gd name="connsiteX24-49" fmla="*/ 2128405 w 2497282"/>
                <a:gd name="connsiteY24-50" fmla="*/ 921293 h 2364509"/>
                <a:gd name="connsiteX25-51" fmla="*/ 2333337 w 2497282"/>
                <a:gd name="connsiteY25-52" fmla="*/ 921294 h 2364509"/>
                <a:gd name="connsiteX26-53" fmla="*/ 2333337 w 2497282"/>
                <a:gd name="connsiteY26-54" fmla="*/ 829399 h 2364509"/>
                <a:gd name="connsiteX27-55" fmla="*/ 2497282 w 2497282"/>
                <a:gd name="connsiteY27-56" fmla="*/ 993345 h 2364509"/>
                <a:gd name="connsiteX28-57" fmla="*/ 2333337 w 2497282"/>
                <a:gd name="connsiteY28-58" fmla="*/ 1157290 h 2364509"/>
                <a:gd name="connsiteX29-59" fmla="*/ 2333337 w 2497282"/>
                <a:gd name="connsiteY29-60" fmla="*/ 1065395 h 2364509"/>
                <a:gd name="connsiteX30-61" fmla="*/ 2128405 w 2497282"/>
                <a:gd name="connsiteY30-62" fmla="*/ 1065395 h 2364509"/>
                <a:gd name="connsiteX31-63" fmla="*/ 1985602 w 2497282"/>
                <a:gd name="connsiteY31-64" fmla="*/ 1208198 h 2364509"/>
                <a:gd name="connsiteX32-65" fmla="*/ 1985602 w 2497282"/>
                <a:gd name="connsiteY32-66" fmla="*/ 1546949 h 2364509"/>
                <a:gd name="connsiteX33-67" fmla="*/ 1985818 w 2497282"/>
                <a:gd name="connsiteY33-68" fmla="*/ 1546949 h 2364509"/>
                <a:gd name="connsiteX34-69" fmla="*/ 1985818 w 2497282"/>
                <a:gd name="connsiteY34-70" fmla="*/ 2033533 h 2364509"/>
                <a:gd name="connsiteX35-71" fmla="*/ 1654842 w 2497282"/>
                <a:gd name="connsiteY35-72" fmla="*/ 2364509 h 2364509"/>
                <a:gd name="connsiteX36-73" fmla="*/ 330976 w 2497282"/>
                <a:gd name="connsiteY36-74" fmla="*/ 2364509 h 2364509"/>
                <a:gd name="connsiteX37-75" fmla="*/ 0 w 2497282"/>
                <a:gd name="connsiteY37-76" fmla="*/ 2033533 h 2364509"/>
                <a:gd name="connsiteX38-77" fmla="*/ 0 w 2497282"/>
                <a:gd name="connsiteY38-78" fmla="*/ 330976 h 2364509"/>
                <a:gd name="connsiteX39-79" fmla="*/ 330976 w 2497282"/>
                <a:gd name="connsiteY39-80" fmla="*/ 0 h 23645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Freeform: Shape 164"/>
            <p:cNvSpPr/>
            <p:nvPr/>
          </p:nvSpPr>
          <p:spPr>
            <a:xfrm>
              <a:off x="648913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-1" fmla="*/ 330976 w 2497282"/>
                <a:gd name="connsiteY0-2" fmla="*/ 0 h 2364509"/>
                <a:gd name="connsiteX1-3" fmla="*/ 1654842 w 2497282"/>
                <a:gd name="connsiteY1-4" fmla="*/ 0 h 2364509"/>
                <a:gd name="connsiteX2-5" fmla="*/ 1979094 w 2497282"/>
                <a:gd name="connsiteY2-6" fmla="*/ 264273 h 2364509"/>
                <a:gd name="connsiteX3-7" fmla="*/ 1985963 w 2497282"/>
                <a:gd name="connsiteY3-8" fmla="*/ 320606 h 2364509"/>
                <a:gd name="connsiteX4-9" fmla="*/ 1985963 w 2497282"/>
                <a:gd name="connsiteY4-10" fmla="*/ 651813 h 2364509"/>
                <a:gd name="connsiteX5-11" fmla="*/ 1985818 w 2497282"/>
                <a:gd name="connsiteY5-12" fmla="*/ 652531 h 2364509"/>
                <a:gd name="connsiteX6-13" fmla="*/ 1985818 w 2497282"/>
                <a:gd name="connsiteY6-14" fmla="*/ 657949 h 2364509"/>
                <a:gd name="connsiteX7-15" fmla="*/ 1984724 w 2497282"/>
                <a:gd name="connsiteY7-16" fmla="*/ 657949 h 2364509"/>
                <a:gd name="connsiteX8-17" fmla="*/ 1980349 w 2497282"/>
                <a:gd name="connsiteY8-18" fmla="*/ 679620 h 2364509"/>
                <a:gd name="connsiteX9-19" fmla="*/ 1914525 w 2497282"/>
                <a:gd name="connsiteY9-20" fmla="*/ 723251 h 2364509"/>
                <a:gd name="connsiteX10-21" fmla="*/ 1848701 w 2497282"/>
                <a:gd name="connsiteY10-22" fmla="*/ 679620 h 2364509"/>
                <a:gd name="connsiteX11-23" fmla="*/ 1844326 w 2497282"/>
                <a:gd name="connsiteY11-24" fmla="*/ 657949 h 2364509"/>
                <a:gd name="connsiteX12-25" fmla="*/ 1842311 w 2497282"/>
                <a:gd name="connsiteY12-26" fmla="*/ 657949 h 2364509"/>
                <a:gd name="connsiteX13-27" fmla="*/ 1842311 w 2497282"/>
                <a:gd name="connsiteY13-28" fmla="*/ 380114 h 2364509"/>
                <a:gd name="connsiteX14-29" fmla="*/ 1633069 w 2497282"/>
                <a:gd name="connsiteY14-30" fmla="*/ 170872 h 2364509"/>
                <a:gd name="connsiteX15-31" fmla="*/ 352748 w 2497282"/>
                <a:gd name="connsiteY15-32" fmla="*/ 170872 h 2364509"/>
                <a:gd name="connsiteX16-33" fmla="*/ 143506 w 2497282"/>
                <a:gd name="connsiteY16-34" fmla="*/ 380114 h 2364509"/>
                <a:gd name="connsiteX17-35" fmla="*/ 143506 w 2497282"/>
                <a:gd name="connsiteY17-36" fmla="*/ 1984393 h 2364509"/>
                <a:gd name="connsiteX18-37" fmla="*/ 352748 w 2497282"/>
                <a:gd name="connsiteY18-38" fmla="*/ 2193635 h 2364509"/>
                <a:gd name="connsiteX19-39" fmla="*/ 1633069 w 2497282"/>
                <a:gd name="connsiteY19-40" fmla="*/ 2193635 h 2364509"/>
                <a:gd name="connsiteX20-41" fmla="*/ 1842311 w 2497282"/>
                <a:gd name="connsiteY20-42" fmla="*/ 1984393 h 2364509"/>
                <a:gd name="connsiteX21-43" fmla="*/ 1842311 w 2497282"/>
                <a:gd name="connsiteY21-44" fmla="*/ 1799217 h 2364509"/>
                <a:gd name="connsiteX22-45" fmla="*/ 1841500 w 2497282"/>
                <a:gd name="connsiteY22-46" fmla="*/ 1799217 h 2364509"/>
                <a:gd name="connsiteX23-47" fmla="*/ 1841500 w 2497282"/>
                <a:gd name="connsiteY23-48" fmla="*/ 1208198 h 2364509"/>
                <a:gd name="connsiteX24-49" fmla="*/ 2128405 w 2497282"/>
                <a:gd name="connsiteY24-50" fmla="*/ 921293 h 2364509"/>
                <a:gd name="connsiteX25-51" fmla="*/ 2333337 w 2497282"/>
                <a:gd name="connsiteY25-52" fmla="*/ 921294 h 2364509"/>
                <a:gd name="connsiteX26-53" fmla="*/ 2333337 w 2497282"/>
                <a:gd name="connsiteY26-54" fmla="*/ 829399 h 2364509"/>
                <a:gd name="connsiteX27-55" fmla="*/ 2497282 w 2497282"/>
                <a:gd name="connsiteY27-56" fmla="*/ 993345 h 2364509"/>
                <a:gd name="connsiteX28-57" fmla="*/ 2333337 w 2497282"/>
                <a:gd name="connsiteY28-58" fmla="*/ 1157290 h 2364509"/>
                <a:gd name="connsiteX29-59" fmla="*/ 2333337 w 2497282"/>
                <a:gd name="connsiteY29-60" fmla="*/ 1065395 h 2364509"/>
                <a:gd name="connsiteX30-61" fmla="*/ 2128405 w 2497282"/>
                <a:gd name="connsiteY30-62" fmla="*/ 1065395 h 2364509"/>
                <a:gd name="connsiteX31-63" fmla="*/ 1985602 w 2497282"/>
                <a:gd name="connsiteY31-64" fmla="*/ 1208198 h 2364509"/>
                <a:gd name="connsiteX32-65" fmla="*/ 1985602 w 2497282"/>
                <a:gd name="connsiteY32-66" fmla="*/ 1546949 h 2364509"/>
                <a:gd name="connsiteX33-67" fmla="*/ 1985818 w 2497282"/>
                <a:gd name="connsiteY33-68" fmla="*/ 1546949 h 2364509"/>
                <a:gd name="connsiteX34-69" fmla="*/ 1985818 w 2497282"/>
                <a:gd name="connsiteY34-70" fmla="*/ 2033533 h 2364509"/>
                <a:gd name="connsiteX35-71" fmla="*/ 1654842 w 2497282"/>
                <a:gd name="connsiteY35-72" fmla="*/ 2364509 h 2364509"/>
                <a:gd name="connsiteX36-73" fmla="*/ 330976 w 2497282"/>
                <a:gd name="connsiteY36-74" fmla="*/ 2364509 h 2364509"/>
                <a:gd name="connsiteX37-75" fmla="*/ 0 w 2497282"/>
                <a:gd name="connsiteY37-76" fmla="*/ 2033533 h 2364509"/>
                <a:gd name="connsiteX38-77" fmla="*/ 0 w 2497282"/>
                <a:gd name="connsiteY38-78" fmla="*/ 330976 h 2364509"/>
                <a:gd name="connsiteX39-79" fmla="*/ 330976 w 2497282"/>
                <a:gd name="connsiteY39-80" fmla="*/ 0 h 23645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Freeform: Shape 165"/>
            <p:cNvSpPr/>
            <p:nvPr/>
          </p:nvSpPr>
          <p:spPr>
            <a:xfrm rot="10800000" flipV="1">
              <a:off x="9261363" y="1375663"/>
              <a:ext cx="1985964" cy="2364509"/>
            </a:xfrm>
            <a:custGeom>
              <a:avLst/>
              <a:gdLst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34276 w 1985964"/>
                <a:gd name="connsiteY51" fmla="*/ 1725393 h 2364509"/>
                <a:gd name="connsiteX52" fmla="*/ 1842311 w 1985964"/>
                <a:gd name="connsiteY52" fmla="*/ 1725393 h 2364509"/>
                <a:gd name="connsiteX53" fmla="*/ 1842311 w 1985964"/>
                <a:gd name="connsiteY53" fmla="*/ 1984395 h 2364509"/>
                <a:gd name="connsiteX54" fmla="*/ 1838060 w 1985964"/>
                <a:gd name="connsiteY54" fmla="*/ 2026564 h 2364509"/>
                <a:gd name="connsiteX55" fmla="*/ 1838058 w 1985964"/>
                <a:gd name="connsiteY55" fmla="*/ 2026570 h 2364509"/>
                <a:gd name="connsiteX56" fmla="*/ 1818140 w 1985964"/>
                <a:gd name="connsiteY56" fmla="*/ 2077302 h 2364509"/>
                <a:gd name="connsiteX57" fmla="*/ 1792175 w 1985964"/>
                <a:gd name="connsiteY57" fmla="*/ 2115814 h 2364509"/>
                <a:gd name="connsiteX58" fmla="*/ 1773416 w 1985964"/>
                <a:gd name="connsiteY58" fmla="*/ 2137481 h 2364509"/>
                <a:gd name="connsiteX59" fmla="*/ 1731490 w 1985964"/>
                <a:gd name="connsiteY59" fmla="*/ 2165749 h 2364509"/>
                <a:gd name="connsiteX60" fmla="*/ 1709927 w 1985964"/>
                <a:gd name="connsiteY60" fmla="*/ 2178120 h 2364509"/>
                <a:gd name="connsiteX61" fmla="*/ 1633141 w 1985964"/>
                <a:gd name="connsiteY61" fmla="*/ 2193622 h 2364509"/>
                <a:gd name="connsiteX62" fmla="*/ 1633070 w 1985964"/>
                <a:gd name="connsiteY62" fmla="*/ 2193635 h 2364509"/>
                <a:gd name="connsiteX63" fmla="*/ 352749 w 1985964"/>
                <a:gd name="connsiteY63" fmla="*/ 2193635 h 2364509"/>
                <a:gd name="connsiteX64" fmla="*/ 143507 w 1985964"/>
                <a:gd name="connsiteY64" fmla="*/ 1984393 h 2364509"/>
                <a:gd name="connsiteX65" fmla="*/ 143507 w 1985964"/>
                <a:gd name="connsiteY65" fmla="*/ 380114 h 2364509"/>
                <a:gd name="connsiteX66" fmla="*/ 147758 w 1985964"/>
                <a:gd name="connsiteY66" fmla="*/ 337945 h 2364509"/>
                <a:gd name="connsiteX67" fmla="*/ 159950 w 1985964"/>
                <a:gd name="connsiteY67" fmla="*/ 298669 h 2364509"/>
                <a:gd name="connsiteX68" fmla="*/ 204792 w 1985964"/>
                <a:gd name="connsiteY68" fmla="*/ 232160 h 2364509"/>
                <a:gd name="connsiteX69" fmla="*/ 352748 w 1985964"/>
                <a:gd name="connsiteY69" fmla="*/ 170874 h 2364509"/>
                <a:gd name="connsiteX70" fmla="*/ 1633069 w 1985964"/>
                <a:gd name="connsiteY70" fmla="*/ 170874 h 2364509"/>
                <a:gd name="connsiteX71" fmla="*/ 1842311 w 1985964"/>
                <a:gd name="connsiteY71" fmla="*/ 380116 h 2364509"/>
                <a:gd name="connsiteX72" fmla="*/ 1842311 w 1985964"/>
                <a:gd name="connsiteY72" fmla="*/ 390533 h 2364509"/>
                <a:gd name="connsiteX73" fmla="*/ 1842312 w 1985964"/>
                <a:gd name="connsiteY73" fmla="*/ 390533 h 2364509"/>
                <a:gd name="connsiteX74" fmla="*/ 1842312 w 1985964"/>
                <a:gd name="connsiteY74" fmla="*/ 657949 h 2364509"/>
                <a:gd name="connsiteX75" fmla="*/ 1844327 w 1985964"/>
                <a:gd name="connsiteY75" fmla="*/ 657949 h 2364509"/>
                <a:gd name="connsiteX76" fmla="*/ 1848702 w 1985964"/>
                <a:gd name="connsiteY76" fmla="*/ 679620 h 2364509"/>
                <a:gd name="connsiteX77" fmla="*/ 1914526 w 1985964"/>
                <a:gd name="connsiteY77" fmla="*/ 723251 h 2364509"/>
                <a:gd name="connsiteX78" fmla="*/ 1980350 w 1985964"/>
                <a:gd name="connsiteY78" fmla="*/ 679620 h 2364509"/>
                <a:gd name="connsiteX79" fmla="*/ 1984725 w 1985964"/>
                <a:gd name="connsiteY79" fmla="*/ 657949 h 2364509"/>
                <a:gd name="connsiteX80" fmla="*/ 1985819 w 1985964"/>
                <a:gd name="connsiteY80" fmla="*/ 657949 h 2364509"/>
                <a:gd name="connsiteX81" fmla="*/ 1985819 w 1985964"/>
                <a:gd name="connsiteY81" fmla="*/ 652531 h 2364509"/>
                <a:gd name="connsiteX82" fmla="*/ 1985964 w 1985964"/>
                <a:gd name="connsiteY82" fmla="*/ 651813 h 2364509"/>
                <a:gd name="connsiteX83" fmla="*/ 1985964 w 1985964"/>
                <a:gd name="connsiteY83" fmla="*/ 320606 h 2364509"/>
                <a:gd name="connsiteX84" fmla="*/ 1979095 w 1985964"/>
                <a:gd name="connsiteY84" fmla="*/ 264273 h 2364509"/>
                <a:gd name="connsiteX85" fmla="*/ 1962862 w 1985964"/>
                <a:gd name="connsiteY85" fmla="*/ 209616 h 2364509"/>
                <a:gd name="connsiteX86" fmla="*/ 1960902 w 1985964"/>
                <a:gd name="connsiteY86" fmla="*/ 205670 h 2364509"/>
                <a:gd name="connsiteX87" fmla="*/ 1959808 w 1985964"/>
                <a:gd name="connsiteY87" fmla="*/ 202145 h 2364509"/>
                <a:gd name="connsiteX88" fmla="*/ 1952102 w 1985964"/>
                <a:gd name="connsiteY88" fmla="*/ 187947 h 2364509"/>
                <a:gd name="connsiteX89" fmla="*/ 1937903 w 1985964"/>
                <a:gd name="connsiteY89" fmla="*/ 159353 h 2364509"/>
                <a:gd name="connsiteX90" fmla="*/ 1932732 w 1985964"/>
                <a:gd name="connsiteY90" fmla="*/ 152262 h 2364509"/>
                <a:gd name="connsiteX91" fmla="*/ 1929292 w 1985964"/>
                <a:gd name="connsiteY91" fmla="*/ 145924 h 2364509"/>
                <a:gd name="connsiteX92" fmla="*/ 1919138 w 1985964"/>
                <a:gd name="connsiteY92" fmla="*/ 133617 h 2364509"/>
                <a:gd name="connsiteX93" fmla="*/ 1905110 w 1985964"/>
                <a:gd name="connsiteY93" fmla="*/ 114377 h 2364509"/>
                <a:gd name="connsiteX94" fmla="*/ 1895612 w 1985964"/>
                <a:gd name="connsiteY94" fmla="*/ 105103 h 2364509"/>
                <a:gd name="connsiteX95" fmla="*/ 1888877 w 1985964"/>
                <a:gd name="connsiteY95" fmla="*/ 96941 h 2364509"/>
                <a:gd name="connsiteX96" fmla="*/ 1878393 w 1985964"/>
                <a:gd name="connsiteY96" fmla="*/ 88290 h 2364509"/>
                <a:gd name="connsiteX97" fmla="*/ 1865375 w 1985964"/>
                <a:gd name="connsiteY97" fmla="*/ 75579 h 2364509"/>
                <a:gd name="connsiteX98" fmla="*/ 1857537 w 1985964"/>
                <a:gd name="connsiteY98" fmla="*/ 71082 h 2364509"/>
                <a:gd name="connsiteX99" fmla="*/ 1839894 w 1985964"/>
                <a:gd name="connsiteY99" fmla="*/ 56526 h 2364509"/>
                <a:gd name="connsiteX100" fmla="*/ 1783673 w 1985964"/>
                <a:gd name="connsiteY100" fmla="*/ 26010 h 2364509"/>
                <a:gd name="connsiteX101" fmla="*/ 1773433 w 1985964"/>
                <a:gd name="connsiteY101" fmla="*/ 22831 h 2364509"/>
                <a:gd name="connsiteX102" fmla="*/ 1768644 w 1985964"/>
                <a:gd name="connsiteY102" fmla="*/ 20084 h 2364509"/>
                <a:gd name="connsiteX103" fmla="*/ 1737353 w 1985964"/>
                <a:gd name="connsiteY103" fmla="*/ 11631 h 2364509"/>
                <a:gd name="connsiteX104" fmla="*/ 1721545 w 1985964"/>
                <a:gd name="connsiteY104" fmla="*/ 6724 h 2364509"/>
                <a:gd name="connsiteX105" fmla="*/ 1717783 w 1985964"/>
                <a:gd name="connsiteY105" fmla="*/ 6345 h 2364509"/>
                <a:gd name="connsiteX106" fmla="*/ 1713431 w 1985964"/>
                <a:gd name="connsiteY106" fmla="*/ 5170 h 2364509"/>
                <a:gd name="connsiteX107" fmla="*/ 1654843 w 1985964"/>
                <a:gd name="connsiteY107" fmla="*/ 0 h 2364509"/>
                <a:gd name="connsiteX0-1" fmla="*/ 1654843 w 1985964"/>
                <a:gd name="connsiteY0-2" fmla="*/ 0 h 2364509"/>
                <a:gd name="connsiteX1-3" fmla="*/ 1654842 w 1985964"/>
                <a:gd name="connsiteY1-4" fmla="*/ 0 h 2364509"/>
                <a:gd name="connsiteX2-5" fmla="*/ 330977 w 1985964"/>
                <a:gd name="connsiteY2-6" fmla="*/ 0 h 2364509"/>
                <a:gd name="connsiteX3-7" fmla="*/ 330976 w 1985964"/>
                <a:gd name="connsiteY3-8" fmla="*/ 0 h 2364509"/>
                <a:gd name="connsiteX4-9" fmla="*/ 0 w 1985964"/>
                <a:gd name="connsiteY4-10" fmla="*/ 330976 h 2364509"/>
                <a:gd name="connsiteX5-11" fmla="*/ 0 w 1985964"/>
                <a:gd name="connsiteY5-12" fmla="*/ 2033533 h 2364509"/>
                <a:gd name="connsiteX6-13" fmla="*/ 330976 w 1985964"/>
                <a:gd name="connsiteY6-14" fmla="*/ 2364509 h 2364509"/>
                <a:gd name="connsiteX7-15" fmla="*/ 330977 w 1985964"/>
                <a:gd name="connsiteY7-16" fmla="*/ 2364509 h 2364509"/>
                <a:gd name="connsiteX8-17" fmla="*/ 1654842 w 1985964"/>
                <a:gd name="connsiteY8-18" fmla="*/ 2364509 h 2364509"/>
                <a:gd name="connsiteX9-19" fmla="*/ 1654843 w 1985964"/>
                <a:gd name="connsiteY9-20" fmla="*/ 2364509 h 2364509"/>
                <a:gd name="connsiteX10-21" fmla="*/ 1654850 w 1985964"/>
                <a:gd name="connsiteY10-22" fmla="*/ 2364508 h 2364509"/>
                <a:gd name="connsiteX11-23" fmla="*/ 1713430 w 1985964"/>
                <a:gd name="connsiteY11-24" fmla="*/ 2359339 h 2364509"/>
                <a:gd name="connsiteX12-25" fmla="*/ 1717781 w 1985964"/>
                <a:gd name="connsiteY12-26" fmla="*/ 2358164 h 2364509"/>
                <a:gd name="connsiteX13-27" fmla="*/ 1721546 w 1985964"/>
                <a:gd name="connsiteY13-28" fmla="*/ 2357784 h 2364509"/>
                <a:gd name="connsiteX14-29" fmla="*/ 1737367 w 1985964"/>
                <a:gd name="connsiteY14-30" fmla="*/ 2352873 h 2364509"/>
                <a:gd name="connsiteX15-31" fmla="*/ 1768643 w 1985964"/>
                <a:gd name="connsiteY15-32" fmla="*/ 2344425 h 2364509"/>
                <a:gd name="connsiteX16-33" fmla="*/ 1773429 w 1985964"/>
                <a:gd name="connsiteY16-34" fmla="*/ 2341679 h 2364509"/>
                <a:gd name="connsiteX17-35" fmla="*/ 1783674 w 1985964"/>
                <a:gd name="connsiteY17-36" fmla="*/ 2338499 h 2364509"/>
                <a:gd name="connsiteX18-37" fmla="*/ 1839895 w 1985964"/>
                <a:gd name="connsiteY18-38" fmla="*/ 2307983 h 2364509"/>
                <a:gd name="connsiteX19-39" fmla="*/ 1857542 w 1985964"/>
                <a:gd name="connsiteY19-40" fmla="*/ 2293423 h 2364509"/>
                <a:gd name="connsiteX20-41" fmla="*/ 1865374 w 1985964"/>
                <a:gd name="connsiteY20-42" fmla="*/ 2288930 h 2364509"/>
                <a:gd name="connsiteX21-43" fmla="*/ 1878381 w 1985964"/>
                <a:gd name="connsiteY21-44" fmla="*/ 2276229 h 2364509"/>
                <a:gd name="connsiteX22-45" fmla="*/ 1888878 w 1985964"/>
                <a:gd name="connsiteY22-46" fmla="*/ 2267568 h 2364509"/>
                <a:gd name="connsiteX23-47" fmla="*/ 1895621 w 1985964"/>
                <a:gd name="connsiteY23-48" fmla="*/ 2259396 h 2364509"/>
                <a:gd name="connsiteX24-49" fmla="*/ 1905109 w 1985964"/>
                <a:gd name="connsiteY24-50" fmla="*/ 2250132 h 2364509"/>
                <a:gd name="connsiteX25-51" fmla="*/ 1919122 w 1985964"/>
                <a:gd name="connsiteY25-52" fmla="*/ 2230912 h 2364509"/>
                <a:gd name="connsiteX26-53" fmla="*/ 1929293 w 1985964"/>
                <a:gd name="connsiteY26-54" fmla="*/ 2218585 h 2364509"/>
                <a:gd name="connsiteX27-55" fmla="*/ 1932739 w 1985964"/>
                <a:gd name="connsiteY27-56" fmla="*/ 2212236 h 2364509"/>
                <a:gd name="connsiteX28-57" fmla="*/ 1937902 w 1985964"/>
                <a:gd name="connsiteY28-58" fmla="*/ 2205156 h 2364509"/>
                <a:gd name="connsiteX29-59" fmla="*/ 1952079 w 1985964"/>
                <a:gd name="connsiteY29-60" fmla="*/ 2176606 h 2364509"/>
                <a:gd name="connsiteX30-61" fmla="*/ 1959809 w 1985964"/>
                <a:gd name="connsiteY30-62" fmla="*/ 2162364 h 2364509"/>
                <a:gd name="connsiteX31-63" fmla="*/ 1960907 w 1985964"/>
                <a:gd name="connsiteY31-64" fmla="*/ 2158828 h 2364509"/>
                <a:gd name="connsiteX32-65" fmla="*/ 1962861 w 1985964"/>
                <a:gd name="connsiteY32-66" fmla="*/ 2154893 h 2364509"/>
                <a:gd name="connsiteX33-67" fmla="*/ 1979076 w 1985964"/>
                <a:gd name="connsiteY33-68" fmla="*/ 2100297 h 2364509"/>
                <a:gd name="connsiteX34-69" fmla="*/ 1979095 w 1985964"/>
                <a:gd name="connsiteY34-70" fmla="*/ 2100236 h 2364509"/>
                <a:gd name="connsiteX35-71" fmla="*/ 1979098 w 1985964"/>
                <a:gd name="connsiteY35-72" fmla="*/ 2100200 h 2364509"/>
                <a:gd name="connsiteX36-73" fmla="*/ 1985963 w 1985964"/>
                <a:gd name="connsiteY36-74" fmla="*/ 2043903 h 2364509"/>
                <a:gd name="connsiteX37-75" fmla="*/ 1985963 w 1985964"/>
                <a:gd name="connsiteY37-76" fmla="*/ 1725393 h 2364509"/>
                <a:gd name="connsiteX38-77" fmla="*/ 1985964 w 1985964"/>
                <a:gd name="connsiteY38-78" fmla="*/ 1725393 h 2364509"/>
                <a:gd name="connsiteX39-79" fmla="*/ 1985964 w 1985964"/>
                <a:gd name="connsiteY39-80" fmla="*/ 1401883 h 2364509"/>
                <a:gd name="connsiteX40-81" fmla="*/ 1985819 w 1985964"/>
                <a:gd name="connsiteY40-82" fmla="*/ 1401165 h 2364509"/>
                <a:gd name="connsiteX41-83" fmla="*/ 1985819 w 1985964"/>
                <a:gd name="connsiteY41-84" fmla="*/ 1395747 h 2364509"/>
                <a:gd name="connsiteX42-85" fmla="*/ 1984725 w 1985964"/>
                <a:gd name="connsiteY42-86" fmla="*/ 1395747 h 2364509"/>
                <a:gd name="connsiteX43-87" fmla="*/ 1980350 w 1985964"/>
                <a:gd name="connsiteY43-88" fmla="*/ 1374076 h 2364509"/>
                <a:gd name="connsiteX44-89" fmla="*/ 1914526 w 1985964"/>
                <a:gd name="connsiteY44-90" fmla="*/ 1330445 h 2364509"/>
                <a:gd name="connsiteX45-91" fmla="*/ 1848702 w 1985964"/>
                <a:gd name="connsiteY45-92" fmla="*/ 1374076 h 2364509"/>
                <a:gd name="connsiteX46-93" fmla="*/ 1844327 w 1985964"/>
                <a:gd name="connsiteY46-94" fmla="*/ 1395747 h 2364509"/>
                <a:gd name="connsiteX47-95" fmla="*/ 1842312 w 1985964"/>
                <a:gd name="connsiteY47-96" fmla="*/ 1395747 h 2364509"/>
                <a:gd name="connsiteX48-97" fmla="*/ 1842312 w 1985964"/>
                <a:gd name="connsiteY48-98" fmla="*/ 1673582 h 2364509"/>
                <a:gd name="connsiteX49-99" fmla="*/ 1838061 w 1985964"/>
                <a:gd name="connsiteY49-100" fmla="*/ 1715751 h 2364509"/>
                <a:gd name="connsiteX50-101" fmla="*/ 1838059 w 1985964"/>
                <a:gd name="connsiteY50-102" fmla="*/ 1715757 h 2364509"/>
                <a:gd name="connsiteX51-103" fmla="*/ 1834276 w 1985964"/>
                <a:gd name="connsiteY51-104" fmla="*/ 1725393 h 2364509"/>
                <a:gd name="connsiteX52-105" fmla="*/ 1842311 w 1985964"/>
                <a:gd name="connsiteY52-106" fmla="*/ 1984395 h 2364509"/>
                <a:gd name="connsiteX53-107" fmla="*/ 1838060 w 1985964"/>
                <a:gd name="connsiteY53-108" fmla="*/ 2026564 h 2364509"/>
                <a:gd name="connsiteX54-109" fmla="*/ 1838058 w 1985964"/>
                <a:gd name="connsiteY54-110" fmla="*/ 2026570 h 2364509"/>
                <a:gd name="connsiteX55-111" fmla="*/ 1818140 w 1985964"/>
                <a:gd name="connsiteY55-112" fmla="*/ 2077302 h 2364509"/>
                <a:gd name="connsiteX56-113" fmla="*/ 1792175 w 1985964"/>
                <a:gd name="connsiteY56-114" fmla="*/ 2115814 h 2364509"/>
                <a:gd name="connsiteX57-115" fmla="*/ 1773416 w 1985964"/>
                <a:gd name="connsiteY57-116" fmla="*/ 2137481 h 2364509"/>
                <a:gd name="connsiteX58-117" fmla="*/ 1731490 w 1985964"/>
                <a:gd name="connsiteY58-118" fmla="*/ 2165749 h 2364509"/>
                <a:gd name="connsiteX59-119" fmla="*/ 1709927 w 1985964"/>
                <a:gd name="connsiteY59-120" fmla="*/ 2178120 h 2364509"/>
                <a:gd name="connsiteX60-121" fmla="*/ 1633141 w 1985964"/>
                <a:gd name="connsiteY60-122" fmla="*/ 2193622 h 2364509"/>
                <a:gd name="connsiteX61-123" fmla="*/ 1633070 w 1985964"/>
                <a:gd name="connsiteY61-124" fmla="*/ 2193635 h 2364509"/>
                <a:gd name="connsiteX62-125" fmla="*/ 352749 w 1985964"/>
                <a:gd name="connsiteY62-126" fmla="*/ 2193635 h 2364509"/>
                <a:gd name="connsiteX63-127" fmla="*/ 143507 w 1985964"/>
                <a:gd name="connsiteY63-128" fmla="*/ 1984393 h 2364509"/>
                <a:gd name="connsiteX64-129" fmla="*/ 143507 w 1985964"/>
                <a:gd name="connsiteY64-130" fmla="*/ 380114 h 2364509"/>
                <a:gd name="connsiteX65-131" fmla="*/ 147758 w 1985964"/>
                <a:gd name="connsiteY65-132" fmla="*/ 337945 h 2364509"/>
                <a:gd name="connsiteX66-133" fmla="*/ 159950 w 1985964"/>
                <a:gd name="connsiteY66-134" fmla="*/ 298669 h 2364509"/>
                <a:gd name="connsiteX67-135" fmla="*/ 204792 w 1985964"/>
                <a:gd name="connsiteY67-136" fmla="*/ 232160 h 2364509"/>
                <a:gd name="connsiteX68-137" fmla="*/ 352748 w 1985964"/>
                <a:gd name="connsiteY68-138" fmla="*/ 170874 h 2364509"/>
                <a:gd name="connsiteX69-139" fmla="*/ 1633069 w 1985964"/>
                <a:gd name="connsiteY69-140" fmla="*/ 170874 h 2364509"/>
                <a:gd name="connsiteX70-141" fmla="*/ 1842311 w 1985964"/>
                <a:gd name="connsiteY70-142" fmla="*/ 380116 h 2364509"/>
                <a:gd name="connsiteX71-143" fmla="*/ 1842311 w 1985964"/>
                <a:gd name="connsiteY71-144" fmla="*/ 390533 h 2364509"/>
                <a:gd name="connsiteX72-145" fmla="*/ 1842312 w 1985964"/>
                <a:gd name="connsiteY72-146" fmla="*/ 390533 h 2364509"/>
                <a:gd name="connsiteX73-147" fmla="*/ 1842312 w 1985964"/>
                <a:gd name="connsiteY73-148" fmla="*/ 657949 h 2364509"/>
                <a:gd name="connsiteX74-149" fmla="*/ 1844327 w 1985964"/>
                <a:gd name="connsiteY74-150" fmla="*/ 657949 h 2364509"/>
                <a:gd name="connsiteX75-151" fmla="*/ 1848702 w 1985964"/>
                <a:gd name="connsiteY75-152" fmla="*/ 679620 h 2364509"/>
                <a:gd name="connsiteX76-153" fmla="*/ 1914526 w 1985964"/>
                <a:gd name="connsiteY76-154" fmla="*/ 723251 h 2364509"/>
                <a:gd name="connsiteX77-155" fmla="*/ 1980350 w 1985964"/>
                <a:gd name="connsiteY77-156" fmla="*/ 679620 h 2364509"/>
                <a:gd name="connsiteX78-157" fmla="*/ 1984725 w 1985964"/>
                <a:gd name="connsiteY78-158" fmla="*/ 657949 h 2364509"/>
                <a:gd name="connsiteX79-159" fmla="*/ 1985819 w 1985964"/>
                <a:gd name="connsiteY79-160" fmla="*/ 657949 h 2364509"/>
                <a:gd name="connsiteX80-161" fmla="*/ 1985819 w 1985964"/>
                <a:gd name="connsiteY80-162" fmla="*/ 652531 h 2364509"/>
                <a:gd name="connsiteX81-163" fmla="*/ 1985964 w 1985964"/>
                <a:gd name="connsiteY81-164" fmla="*/ 651813 h 2364509"/>
                <a:gd name="connsiteX82-165" fmla="*/ 1985964 w 1985964"/>
                <a:gd name="connsiteY82-166" fmla="*/ 320606 h 2364509"/>
                <a:gd name="connsiteX83-167" fmla="*/ 1979095 w 1985964"/>
                <a:gd name="connsiteY83-168" fmla="*/ 264273 h 2364509"/>
                <a:gd name="connsiteX84-169" fmla="*/ 1962862 w 1985964"/>
                <a:gd name="connsiteY84-170" fmla="*/ 209616 h 2364509"/>
                <a:gd name="connsiteX85-171" fmla="*/ 1960902 w 1985964"/>
                <a:gd name="connsiteY85-172" fmla="*/ 205670 h 2364509"/>
                <a:gd name="connsiteX86-173" fmla="*/ 1959808 w 1985964"/>
                <a:gd name="connsiteY86-174" fmla="*/ 202145 h 2364509"/>
                <a:gd name="connsiteX87-175" fmla="*/ 1952102 w 1985964"/>
                <a:gd name="connsiteY87-176" fmla="*/ 187947 h 2364509"/>
                <a:gd name="connsiteX88-177" fmla="*/ 1937903 w 1985964"/>
                <a:gd name="connsiteY88-178" fmla="*/ 159353 h 2364509"/>
                <a:gd name="connsiteX89-179" fmla="*/ 1932732 w 1985964"/>
                <a:gd name="connsiteY89-180" fmla="*/ 152262 h 2364509"/>
                <a:gd name="connsiteX90-181" fmla="*/ 1929292 w 1985964"/>
                <a:gd name="connsiteY90-182" fmla="*/ 145924 h 2364509"/>
                <a:gd name="connsiteX91-183" fmla="*/ 1919138 w 1985964"/>
                <a:gd name="connsiteY91-184" fmla="*/ 133617 h 2364509"/>
                <a:gd name="connsiteX92-185" fmla="*/ 1905110 w 1985964"/>
                <a:gd name="connsiteY92-186" fmla="*/ 114377 h 2364509"/>
                <a:gd name="connsiteX93-187" fmla="*/ 1895612 w 1985964"/>
                <a:gd name="connsiteY93-188" fmla="*/ 105103 h 2364509"/>
                <a:gd name="connsiteX94-189" fmla="*/ 1888877 w 1985964"/>
                <a:gd name="connsiteY94-190" fmla="*/ 96941 h 2364509"/>
                <a:gd name="connsiteX95-191" fmla="*/ 1878393 w 1985964"/>
                <a:gd name="connsiteY95-192" fmla="*/ 88290 h 2364509"/>
                <a:gd name="connsiteX96-193" fmla="*/ 1865375 w 1985964"/>
                <a:gd name="connsiteY96-194" fmla="*/ 75579 h 2364509"/>
                <a:gd name="connsiteX97-195" fmla="*/ 1857537 w 1985964"/>
                <a:gd name="connsiteY97-196" fmla="*/ 71082 h 2364509"/>
                <a:gd name="connsiteX98-197" fmla="*/ 1839894 w 1985964"/>
                <a:gd name="connsiteY98-198" fmla="*/ 56526 h 2364509"/>
                <a:gd name="connsiteX99-199" fmla="*/ 1783673 w 1985964"/>
                <a:gd name="connsiteY99-200" fmla="*/ 26010 h 2364509"/>
                <a:gd name="connsiteX100-201" fmla="*/ 1773433 w 1985964"/>
                <a:gd name="connsiteY100-202" fmla="*/ 22831 h 2364509"/>
                <a:gd name="connsiteX101-203" fmla="*/ 1768644 w 1985964"/>
                <a:gd name="connsiteY101-204" fmla="*/ 20084 h 2364509"/>
                <a:gd name="connsiteX102-205" fmla="*/ 1737353 w 1985964"/>
                <a:gd name="connsiteY102-206" fmla="*/ 11631 h 2364509"/>
                <a:gd name="connsiteX103-207" fmla="*/ 1721545 w 1985964"/>
                <a:gd name="connsiteY103-208" fmla="*/ 6724 h 2364509"/>
                <a:gd name="connsiteX104-209" fmla="*/ 1717783 w 1985964"/>
                <a:gd name="connsiteY104-210" fmla="*/ 6345 h 2364509"/>
                <a:gd name="connsiteX105-211" fmla="*/ 1713431 w 1985964"/>
                <a:gd name="connsiteY105-212" fmla="*/ 5170 h 2364509"/>
                <a:gd name="connsiteX106-213" fmla="*/ 1654843 w 1985964"/>
                <a:gd name="connsiteY106-214" fmla="*/ 0 h 2364509"/>
                <a:gd name="connsiteX0-215" fmla="*/ 1654843 w 1985964"/>
                <a:gd name="connsiteY0-216" fmla="*/ 0 h 2364509"/>
                <a:gd name="connsiteX1-217" fmla="*/ 1654842 w 1985964"/>
                <a:gd name="connsiteY1-218" fmla="*/ 0 h 2364509"/>
                <a:gd name="connsiteX2-219" fmla="*/ 330977 w 1985964"/>
                <a:gd name="connsiteY2-220" fmla="*/ 0 h 2364509"/>
                <a:gd name="connsiteX3-221" fmla="*/ 330976 w 1985964"/>
                <a:gd name="connsiteY3-222" fmla="*/ 0 h 2364509"/>
                <a:gd name="connsiteX4-223" fmla="*/ 0 w 1985964"/>
                <a:gd name="connsiteY4-224" fmla="*/ 330976 h 2364509"/>
                <a:gd name="connsiteX5-225" fmla="*/ 0 w 1985964"/>
                <a:gd name="connsiteY5-226" fmla="*/ 2033533 h 2364509"/>
                <a:gd name="connsiteX6-227" fmla="*/ 330976 w 1985964"/>
                <a:gd name="connsiteY6-228" fmla="*/ 2364509 h 2364509"/>
                <a:gd name="connsiteX7-229" fmla="*/ 330977 w 1985964"/>
                <a:gd name="connsiteY7-230" fmla="*/ 2364509 h 2364509"/>
                <a:gd name="connsiteX8-231" fmla="*/ 1654842 w 1985964"/>
                <a:gd name="connsiteY8-232" fmla="*/ 2364509 h 2364509"/>
                <a:gd name="connsiteX9-233" fmla="*/ 1654843 w 1985964"/>
                <a:gd name="connsiteY9-234" fmla="*/ 2364509 h 2364509"/>
                <a:gd name="connsiteX10-235" fmla="*/ 1654850 w 1985964"/>
                <a:gd name="connsiteY10-236" fmla="*/ 2364508 h 2364509"/>
                <a:gd name="connsiteX11-237" fmla="*/ 1713430 w 1985964"/>
                <a:gd name="connsiteY11-238" fmla="*/ 2359339 h 2364509"/>
                <a:gd name="connsiteX12-239" fmla="*/ 1717781 w 1985964"/>
                <a:gd name="connsiteY12-240" fmla="*/ 2358164 h 2364509"/>
                <a:gd name="connsiteX13-241" fmla="*/ 1721546 w 1985964"/>
                <a:gd name="connsiteY13-242" fmla="*/ 2357784 h 2364509"/>
                <a:gd name="connsiteX14-243" fmla="*/ 1737367 w 1985964"/>
                <a:gd name="connsiteY14-244" fmla="*/ 2352873 h 2364509"/>
                <a:gd name="connsiteX15-245" fmla="*/ 1768643 w 1985964"/>
                <a:gd name="connsiteY15-246" fmla="*/ 2344425 h 2364509"/>
                <a:gd name="connsiteX16-247" fmla="*/ 1773429 w 1985964"/>
                <a:gd name="connsiteY16-248" fmla="*/ 2341679 h 2364509"/>
                <a:gd name="connsiteX17-249" fmla="*/ 1783674 w 1985964"/>
                <a:gd name="connsiteY17-250" fmla="*/ 2338499 h 2364509"/>
                <a:gd name="connsiteX18-251" fmla="*/ 1839895 w 1985964"/>
                <a:gd name="connsiteY18-252" fmla="*/ 2307983 h 2364509"/>
                <a:gd name="connsiteX19-253" fmla="*/ 1857542 w 1985964"/>
                <a:gd name="connsiteY19-254" fmla="*/ 2293423 h 2364509"/>
                <a:gd name="connsiteX20-255" fmla="*/ 1865374 w 1985964"/>
                <a:gd name="connsiteY20-256" fmla="*/ 2288930 h 2364509"/>
                <a:gd name="connsiteX21-257" fmla="*/ 1878381 w 1985964"/>
                <a:gd name="connsiteY21-258" fmla="*/ 2276229 h 2364509"/>
                <a:gd name="connsiteX22-259" fmla="*/ 1888878 w 1985964"/>
                <a:gd name="connsiteY22-260" fmla="*/ 2267568 h 2364509"/>
                <a:gd name="connsiteX23-261" fmla="*/ 1895621 w 1985964"/>
                <a:gd name="connsiteY23-262" fmla="*/ 2259396 h 2364509"/>
                <a:gd name="connsiteX24-263" fmla="*/ 1905109 w 1985964"/>
                <a:gd name="connsiteY24-264" fmla="*/ 2250132 h 2364509"/>
                <a:gd name="connsiteX25-265" fmla="*/ 1919122 w 1985964"/>
                <a:gd name="connsiteY25-266" fmla="*/ 2230912 h 2364509"/>
                <a:gd name="connsiteX26-267" fmla="*/ 1929293 w 1985964"/>
                <a:gd name="connsiteY26-268" fmla="*/ 2218585 h 2364509"/>
                <a:gd name="connsiteX27-269" fmla="*/ 1932739 w 1985964"/>
                <a:gd name="connsiteY27-270" fmla="*/ 2212236 h 2364509"/>
                <a:gd name="connsiteX28-271" fmla="*/ 1937902 w 1985964"/>
                <a:gd name="connsiteY28-272" fmla="*/ 2205156 h 2364509"/>
                <a:gd name="connsiteX29-273" fmla="*/ 1952079 w 1985964"/>
                <a:gd name="connsiteY29-274" fmla="*/ 2176606 h 2364509"/>
                <a:gd name="connsiteX30-275" fmla="*/ 1959809 w 1985964"/>
                <a:gd name="connsiteY30-276" fmla="*/ 2162364 h 2364509"/>
                <a:gd name="connsiteX31-277" fmla="*/ 1960907 w 1985964"/>
                <a:gd name="connsiteY31-278" fmla="*/ 2158828 h 2364509"/>
                <a:gd name="connsiteX32-279" fmla="*/ 1962861 w 1985964"/>
                <a:gd name="connsiteY32-280" fmla="*/ 2154893 h 2364509"/>
                <a:gd name="connsiteX33-281" fmla="*/ 1979076 w 1985964"/>
                <a:gd name="connsiteY33-282" fmla="*/ 2100297 h 2364509"/>
                <a:gd name="connsiteX34-283" fmla="*/ 1979095 w 1985964"/>
                <a:gd name="connsiteY34-284" fmla="*/ 2100236 h 2364509"/>
                <a:gd name="connsiteX35-285" fmla="*/ 1979098 w 1985964"/>
                <a:gd name="connsiteY35-286" fmla="*/ 2100200 h 2364509"/>
                <a:gd name="connsiteX36-287" fmla="*/ 1985963 w 1985964"/>
                <a:gd name="connsiteY36-288" fmla="*/ 2043903 h 2364509"/>
                <a:gd name="connsiteX37-289" fmla="*/ 1985963 w 1985964"/>
                <a:gd name="connsiteY37-290" fmla="*/ 1725393 h 2364509"/>
                <a:gd name="connsiteX38-291" fmla="*/ 1985964 w 1985964"/>
                <a:gd name="connsiteY38-292" fmla="*/ 1725393 h 2364509"/>
                <a:gd name="connsiteX39-293" fmla="*/ 1985964 w 1985964"/>
                <a:gd name="connsiteY39-294" fmla="*/ 1401883 h 2364509"/>
                <a:gd name="connsiteX40-295" fmla="*/ 1985819 w 1985964"/>
                <a:gd name="connsiteY40-296" fmla="*/ 1401165 h 2364509"/>
                <a:gd name="connsiteX41-297" fmla="*/ 1985819 w 1985964"/>
                <a:gd name="connsiteY41-298" fmla="*/ 1395747 h 2364509"/>
                <a:gd name="connsiteX42-299" fmla="*/ 1984725 w 1985964"/>
                <a:gd name="connsiteY42-300" fmla="*/ 1395747 h 2364509"/>
                <a:gd name="connsiteX43-301" fmla="*/ 1980350 w 1985964"/>
                <a:gd name="connsiteY43-302" fmla="*/ 1374076 h 2364509"/>
                <a:gd name="connsiteX44-303" fmla="*/ 1914526 w 1985964"/>
                <a:gd name="connsiteY44-304" fmla="*/ 1330445 h 2364509"/>
                <a:gd name="connsiteX45-305" fmla="*/ 1848702 w 1985964"/>
                <a:gd name="connsiteY45-306" fmla="*/ 1374076 h 2364509"/>
                <a:gd name="connsiteX46-307" fmla="*/ 1844327 w 1985964"/>
                <a:gd name="connsiteY46-308" fmla="*/ 1395747 h 2364509"/>
                <a:gd name="connsiteX47-309" fmla="*/ 1842312 w 1985964"/>
                <a:gd name="connsiteY47-310" fmla="*/ 1395747 h 2364509"/>
                <a:gd name="connsiteX48-311" fmla="*/ 1842312 w 1985964"/>
                <a:gd name="connsiteY48-312" fmla="*/ 1673582 h 2364509"/>
                <a:gd name="connsiteX49-313" fmla="*/ 1838061 w 1985964"/>
                <a:gd name="connsiteY49-314" fmla="*/ 1715751 h 2364509"/>
                <a:gd name="connsiteX50-315" fmla="*/ 1838059 w 1985964"/>
                <a:gd name="connsiteY50-316" fmla="*/ 1715757 h 2364509"/>
                <a:gd name="connsiteX51-317" fmla="*/ 1842311 w 1985964"/>
                <a:gd name="connsiteY51-318" fmla="*/ 1984395 h 2364509"/>
                <a:gd name="connsiteX52-319" fmla="*/ 1838060 w 1985964"/>
                <a:gd name="connsiteY52-320" fmla="*/ 2026564 h 2364509"/>
                <a:gd name="connsiteX53-321" fmla="*/ 1838058 w 1985964"/>
                <a:gd name="connsiteY53-322" fmla="*/ 2026570 h 2364509"/>
                <a:gd name="connsiteX54-323" fmla="*/ 1818140 w 1985964"/>
                <a:gd name="connsiteY54-324" fmla="*/ 2077302 h 2364509"/>
                <a:gd name="connsiteX55-325" fmla="*/ 1792175 w 1985964"/>
                <a:gd name="connsiteY55-326" fmla="*/ 2115814 h 2364509"/>
                <a:gd name="connsiteX56-327" fmla="*/ 1773416 w 1985964"/>
                <a:gd name="connsiteY56-328" fmla="*/ 2137481 h 2364509"/>
                <a:gd name="connsiteX57-329" fmla="*/ 1731490 w 1985964"/>
                <a:gd name="connsiteY57-330" fmla="*/ 2165749 h 2364509"/>
                <a:gd name="connsiteX58-331" fmla="*/ 1709927 w 1985964"/>
                <a:gd name="connsiteY58-332" fmla="*/ 2178120 h 2364509"/>
                <a:gd name="connsiteX59-333" fmla="*/ 1633141 w 1985964"/>
                <a:gd name="connsiteY59-334" fmla="*/ 2193622 h 2364509"/>
                <a:gd name="connsiteX60-335" fmla="*/ 1633070 w 1985964"/>
                <a:gd name="connsiteY60-336" fmla="*/ 2193635 h 2364509"/>
                <a:gd name="connsiteX61-337" fmla="*/ 352749 w 1985964"/>
                <a:gd name="connsiteY61-338" fmla="*/ 2193635 h 2364509"/>
                <a:gd name="connsiteX62-339" fmla="*/ 143507 w 1985964"/>
                <a:gd name="connsiteY62-340" fmla="*/ 1984393 h 2364509"/>
                <a:gd name="connsiteX63-341" fmla="*/ 143507 w 1985964"/>
                <a:gd name="connsiteY63-342" fmla="*/ 380114 h 2364509"/>
                <a:gd name="connsiteX64-343" fmla="*/ 147758 w 1985964"/>
                <a:gd name="connsiteY64-344" fmla="*/ 337945 h 2364509"/>
                <a:gd name="connsiteX65-345" fmla="*/ 159950 w 1985964"/>
                <a:gd name="connsiteY65-346" fmla="*/ 298669 h 2364509"/>
                <a:gd name="connsiteX66-347" fmla="*/ 204792 w 1985964"/>
                <a:gd name="connsiteY66-348" fmla="*/ 232160 h 2364509"/>
                <a:gd name="connsiteX67-349" fmla="*/ 352748 w 1985964"/>
                <a:gd name="connsiteY67-350" fmla="*/ 170874 h 2364509"/>
                <a:gd name="connsiteX68-351" fmla="*/ 1633069 w 1985964"/>
                <a:gd name="connsiteY68-352" fmla="*/ 170874 h 2364509"/>
                <a:gd name="connsiteX69-353" fmla="*/ 1842311 w 1985964"/>
                <a:gd name="connsiteY69-354" fmla="*/ 380116 h 2364509"/>
                <a:gd name="connsiteX70-355" fmla="*/ 1842311 w 1985964"/>
                <a:gd name="connsiteY70-356" fmla="*/ 390533 h 2364509"/>
                <a:gd name="connsiteX71-357" fmla="*/ 1842312 w 1985964"/>
                <a:gd name="connsiteY71-358" fmla="*/ 390533 h 2364509"/>
                <a:gd name="connsiteX72-359" fmla="*/ 1842312 w 1985964"/>
                <a:gd name="connsiteY72-360" fmla="*/ 657949 h 2364509"/>
                <a:gd name="connsiteX73-361" fmla="*/ 1844327 w 1985964"/>
                <a:gd name="connsiteY73-362" fmla="*/ 657949 h 2364509"/>
                <a:gd name="connsiteX74-363" fmla="*/ 1848702 w 1985964"/>
                <a:gd name="connsiteY74-364" fmla="*/ 679620 h 2364509"/>
                <a:gd name="connsiteX75-365" fmla="*/ 1914526 w 1985964"/>
                <a:gd name="connsiteY75-366" fmla="*/ 723251 h 2364509"/>
                <a:gd name="connsiteX76-367" fmla="*/ 1980350 w 1985964"/>
                <a:gd name="connsiteY76-368" fmla="*/ 679620 h 2364509"/>
                <a:gd name="connsiteX77-369" fmla="*/ 1984725 w 1985964"/>
                <a:gd name="connsiteY77-370" fmla="*/ 657949 h 2364509"/>
                <a:gd name="connsiteX78-371" fmla="*/ 1985819 w 1985964"/>
                <a:gd name="connsiteY78-372" fmla="*/ 657949 h 2364509"/>
                <a:gd name="connsiteX79-373" fmla="*/ 1985819 w 1985964"/>
                <a:gd name="connsiteY79-374" fmla="*/ 652531 h 2364509"/>
                <a:gd name="connsiteX80-375" fmla="*/ 1985964 w 1985964"/>
                <a:gd name="connsiteY80-376" fmla="*/ 651813 h 2364509"/>
                <a:gd name="connsiteX81-377" fmla="*/ 1985964 w 1985964"/>
                <a:gd name="connsiteY81-378" fmla="*/ 320606 h 2364509"/>
                <a:gd name="connsiteX82-379" fmla="*/ 1979095 w 1985964"/>
                <a:gd name="connsiteY82-380" fmla="*/ 264273 h 2364509"/>
                <a:gd name="connsiteX83-381" fmla="*/ 1962862 w 1985964"/>
                <a:gd name="connsiteY83-382" fmla="*/ 209616 h 2364509"/>
                <a:gd name="connsiteX84-383" fmla="*/ 1960902 w 1985964"/>
                <a:gd name="connsiteY84-384" fmla="*/ 205670 h 2364509"/>
                <a:gd name="connsiteX85-385" fmla="*/ 1959808 w 1985964"/>
                <a:gd name="connsiteY85-386" fmla="*/ 202145 h 2364509"/>
                <a:gd name="connsiteX86-387" fmla="*/ 1952102 w 1985964"/>
                <a:gd name="connsiteY86-388" fmla="*/ 187947 h 2364509"/>
                <a:gd name="connsiteX87-389" fmla="*/ 1937903 w 1985964"/>
                <a:gd name="connsiteY87-390" fmla="*/ 159353 h 2364509"/>
                <a:gd name="connsiteX88-391" fmla="*/ 1932732 w 1985964"/>
                <a:gd name="connsiteY88-392" fmla="*/ 152262 h 2364509"/>
                <a:gd name="connsiteX89-393" fmla="*/ 1929292 w 1985964"/>
                <a:gd name="connsiteY89-394" fmla="*/ 145924 h 2364509"/>
                <a:gd name="connsiteX90-395" fmla="*/ 1919138 w 1985964"/>
                <a:gd name="connsiteY90-396" fmla="*/ 133617 h 2364509"/>
                <a:gd name="connsiteX91-397" fmla="*/ 1905110 w 1985964"/>
                <a:gd name="connsiteY91-398" fmla="*/ 114377 h 2364509"/>
                <a:gd name="connsiteX92-399" fmla="*/ 1895612 w 1985964"/>
                <a:gd name="connsiteY92-400" fmla="*/ 105103 h 2364509"/>
                <a:gd name="connsiteX93-401" fmla="*/ 1888877 w 1985964"/>
                <a:gd name="connsiteY93-402" fmla="*/ 96941 h 2364509"/>
                <a:gd name="connsiteX94-403" fmla="*/ 1878393 w 1985964"/>
                <a:gd name="connsiteY94-404" fmla="*/ 88290 h 2364509"/>
                <a:gd name="connsiteX95-405" fmla="*/ 1865375 w 1985964"/>
                <a:gd name="connsiteY95-406" fmla="*/ 75579 h 2364509"/>
                <a:gd name="connsiteX96-407" fmla="*/ 1857537 w 1985964"/>
                <a:gd name="connsiteY96-408" fmla="*/ 71082 h 2364509"/>
                <a:gd name="connsiteX97-409" fmla="*/ 1839894 w 1985964"/>
                <a:gd name="connsiteY97-410" fmla="*/ 56526 h 2364509"/>
                <a:gd name="connsiteX98-411" fmla="*/ 1783673 w 1985964"/>
                <a:gd name="connsiteY98-412" fmla="*/ 26010 h 2364509"/>
                <a:gd name="connsiteX99-413" fmla="*/ 1773433 w 1985964"/>
                <a:gd name="connsiteY99-414" fmla="*/ 22831 h 2364509"/>
                <a:gd name="connsiteX100-415" fmla="*/ 1768644 w 1985964"/>
                <a:gd name="connsiteY100-416" fmla="*/ 20084 h 2364509"/>
                <a:gd name="connsiteX101-417" fmla="*/ 1737353 w 1985964"/>
                <a:gd name="connsiteY101-418" fmla="*/ 11631 h 2364509"/>
                <a:gd name="connsiteX102-419" fmla="*/ 1721545 w 1985964"/>
                <a:gd name="connsiteY102-420" fmla="*/ 6724 h 2364509"/>
                <a:gd name="connsiteX103-421" fmla="*/ 1717783 w 1985964"/>
                <a:gd name="connsiteY103-422" fmla="*/ 6345 h 2364509"/>
                <a:gd name="connsiteX104-423" fmla="*/ 1713431 w 1985964"/>
                <a:gd name="connsiteY104-424" fmla="*/ 5170 h 2364509"/>
                <a:gd name="connsiteX105-425" fmla="*/ 1654843 w 1985964"/>
                <a:gd name="connsiteY105-426" fmla="*/ 0 h 2364509"/>
                <a:gd name="connsiteX0-427" fmla="*/ 1654843 w 1985964"/>
                <a:gd name="connsiteY0-428" fmla="*/ 0 h 2364509"/>
                <a:gd name="connsiteX1-429" fmla="*/ 1654842 w 1985964"/>
                <a:gd name="connsiteY1-430" fmla="*/ 0 h 2364509"/>
                <a:gd name="connsiteX2-431" fmla="*/ 330977 w 1985964"/>
                <a:gd name="connsiteY2-432" fmla="*/ 0 h 2364509"/>
                <a:gd name="connsiteX3-433" fmla="*/ 330976 w 1985964"/>
                <a:gd name="connsiteY3-434" fmla="*/ 0 h 2364509"/>
                <a:gd name="connsiteX4-435" fmla="*/ 0 w 1985964"/>
                <a:gd name="connsiteY4-436" fmla="*/ 330976 h 2364509"/>
                <a:gd name="connsiteX5-437" fmla="*/ 0 w 1985964"/>
                <a:gd name="connsiteY5-438" fmla="*/ 2033533 h 2364509"/>
                <a:gd name="connsiteX6-439" fmla="*/ 330976 w 1985964"/>
                <a:gd name="connsiteY6-440" fmla="*/ 2364509 h 2364509"/>
                <a:gd name="connsiteX7-441" fmla="*/ 330977 w 1985964"/>
                <a:gd name="connsiteY7-442" fmla="*/ 2364509 h 2364509"/>
                <a:gd name="connsiteX8-443" fmla="*/ 1654842 w 1985964"/>
                <a:gd name="connsiteY8-444" fmla="*/ 2364509 h 2364509"/>
                <a:gd name="connsiteX9-445" fmla="*/ 1654843 w 1985964"/>
                <a:gd name="connsiteY9-446" fmla="*/ 2364509 h 2364509"/>
                <a:gd name="connsiteX10-447" fmla="*/ 1654850 w 1985964"/>
                <a:gd name="connsiteY10-448" fmla="*/ 2364508 h 2364509"/>
                <a:gd name="connsiteX11-449" fmla="*/ 1713430 w 1985964"/>
                <a:gd name="connsiteY11-450" fmla="*/ 2359339 h 2364509"/>
                <a:gd name="connsiteX12-451" fmla="*/ 1717781 w 1985964"/>
                <a:gd name="connsiteY12-452" fmla="*/ 2358164 h 2364509"/>
                <a:gd name="connsiteX13-453" fmla="*/ 1721546 w 1985964"/>
                <a:gd name="connsiteY13-454" fmla="*/ 2357784 h 2364509"/>
                <a:gd name="connsiteX14-455" fmla="*/ 1737367 w 1985964"/>
                <a:gd name="connsiteY14-456" fmla="*/ 2352873 h 2364509"/>
                <a:gd name="connsiteX15-457" fmla="*/ 1768643 w 1985964"/>
                <a:gd name="connsiteY15-458" fmla="*/ 2344425 h 2364509"/>
                <a:gd name="connsiteX16-459" fmla="*/ 1773429 w 1985964"/>
                <a:gd name="connsiteY16-460" fmla="*/ 2341679 h 2364509"/>
                <a:gd name="connsiteX17-461" fmla="*/ 1783674 w 1985964"/>
                <a:gd name="connsiteY17-462" fmla="*/ 2338499 h 2364509"/>
                <a:gd name="connsiteX18-463" fmla="*/ 1839895 w 1985964"/>
                <a:gd name="connsiteY18-464" fmla="*/ 2307983 h 2364509"/>
                <a:gd name="connsiteX19-465" fmla="*/ 1857542 w 1985964"/>
                <a:gd name="connsiteY19-466" fmla="*/ 2293423 h 2364509"/>
                <a:gd name="connsiteX20-467" fmla="*/ 1865374 w 1985964"/>
                <a:gd name="connsiteY20-468" fmla="*/ 2288930 h 2364509"/>
                <a:gd name="connsiteX21-469" fmla="*/ 1878381 w 1985964"/>
                <a:gd name="connsiteY21-470" fmla="*/ 2276229 h 2364509"/>
                <a:gd name="connsiteX22-471" fmla="*/ 1888878 w 1985964"/>
                <a:gd name="connsiteY22-472" fmla="*/ 2267568 h 2364509"/>
                <a:gd name="connsiteX23-473" fmla="*/ 1895621 w 1985964"/>
                <a:gd name="connsiteY23-474" fmla="*/ 2259396 h 2364509"/>
                <a:gd name="connsiteX24-475" fmla="*/ 1905109 w 1985964"/>
                <a:gd name="connsiteY24-476" fmla="*/ 2250132 h 2364509"/>
                <a:gd name="connsiteX25-477" fmla="*/ 1919122 w 1985964"/>
                <a:gd name="connsiteY25-478" fmla="*/ 2230912 h 2364509"/>
                <a:gd name="connsiteX26-479" fmla="*/ 1929293 w 1985964"/>
                <a:gd name="connsiteY26-480" fmla="*/ 2218585 h 2364509"/>
                <a:gd name="connsiteX27-481" fmla="*/ 1932739 w 1985964"/>
                <a:gd name="connsiteY27-482" fmla="*/ 2212236 h 2364509"/>
                <a:gd name="connsiteX28-483" fmla="*/ 1937902 w 1985964"/>
                <a:gd name="connsiteY28-484" fmla="*/ 2205156 h 2364509"/>
                <a:gd name="connsiteX29-485" fmla="*/ 1952079 w 1985964"/>
                <a:gd name="connsiteY29-486" fmla="*/ 2176606 h 2364509"/>
                <a:gd name="connsiteX30-487" fmla="*/ 1959809 w 1985964"/>
                <a:gd name="connsiteY30-488" fmla="*/ 2162364 h 2364509"/>
                <a:gd name="connsiteX31-489" fmla="*/ 1960907 w 1985964"/>
                <a:gd name="connsiteY31-490" fmla="*/ 2158828 h 2364509"/>
                <a:gd name="connsiteX32-491" fmla="*/ 1962861 w 1985964"/>
                <a:gd name="connsiteY32-492" fmla="*/ 2154893 h 2364509"/>
                <a:gd name="connsiteX33-493" fmla="*/ 1979076 w 1985964"/>
                <a:gd name="connsiteY33-494" fmla="*/ 2100297 h 2364509"/>
                <a:gd name="connsiteX34-495" fmla="*/ 1979095 w 1985964"/>
                <a:gd name="connsiteY34-496" fmla="*/ 2100236 h 2364509"/>
                <a:gd name="connsiteX35-497" fmla="*/ 1979098 w 1985964"/>
                <a:gd name="connsiteY35-498" fmla="*/ 2100200 h 2364509"/>
                <a:gd name="connsiteX36-499" fmla="*/ 1985963 w 1985964"/>
                <a:gd name="connsiteY36-500" fmla="*/ 2043903 h 2364509"/>
                <a:gd name="connsiteX37-501" fmla="*/ 1985963 w 1985964"/>
                <a:gd name="connsiteY37-502" fmla="*/ 1725393 h 2364509"/>
                <a:gd name="connsiteX38-503" fmla="*/ 1985964 w 1985964"/>
                <a:gd name="connsiteY38-504" fmla="*/ 1725393 h 2364509"/>
                <a:gd name="connsiteX39-505" fmla="*/ 1985964 w 1985964"/>
                <a:gd name="connsiteY39-506" fmla="*/ 1401883 h 2364509"/>
                <a:gd name="connsiteX40-507" fmla="*/ 1985819 w 1985964"/>
                <a:gd name="connsiteY40-508" fmla="*/ 1401165 h 2364509"/>
                <a:gd name="connsiteX41-509" fmla="*/ 1985819 w 1985964"/>
                <a:gd name="connsiteY41-510" fmla="*/ 1395747 h 2364509"/>
                <a:gd name="connsiteX42-511" fmla="*/ 1984725 w 1985964"/>
                <a:gd name="connsiteY42-512" fmla="*/ 1395747 h 2364509"/>
                <a:gd name="connsiteX43-513" fmla="*/ 1980350 w 1985964"/>
                <a:gd name="connsiteY43-514" fmla="*/ 1374076 h 2364509"/>
                <a:gd name="connsiteX44-515" fmla="*/ 1914526 w 1985964"/>
                <a:gd name="connsiteY44-516" fmla="*/ 1330445 h 2364509"/>
                <a:gd name="connsiteX45-517" fmla="*/ 1848702 w 1985964"/>
                <a:gd name="connsiteY45-518" fmla="*/ 1374076 h 2364509"/>
                <a:gd name="connsiteX46-519" fmla="*/ 1844327 w 1985964"/>
                <a:gd name="connsiteY46-520" fmla="*/ 1395747 h 2364509"/>
                <a:gd name="connsiteX47-521" fmla="*/ 1842312 w 1985964"/>
                <a:gd name="connsiteY47-522" fmla="*/ 1395747 h 2364509"/>
                <a:gd name="connsiteX48-523" fmla="*/ 1842312 w 1985964"/>
                <a:gd name="connsiteY48-524" fmla="*/ 1673582 h 2364509"/>
                <a:gd name="connsiteX49-525" fmla="*/ 1838061 w 1985964"/>
                <a:gd name="connsiteY49-526" fmla="*/ 1715751 h 2364509"/>
                <a:gd name="connsiteX50-527" fmla="*/ 1842311 w 1985964"/>
                <a:gd name="connsiteY50-528" fmla="*/ 1984395 h 2364509"/>
                <a:gd name="connsiteX51-529" fmla="*/ 1838060 w 1985964"/>
                <a:gd name="connsiteY51-530" fmla="*/ 2026564 h 2364509"/>
                <a:gd name="connsiteX52-531" fmla="*/ 1838058 w 1985964"/>
                <a:gd name="connsiteY52-532" fmla="*/ 2026570 h 2364509"/>
                <a:gd name="connsiteX53-533" fmla="*/ 1818140 w 1985964"/>
                <a:gd name="connsiteY53-534" fmla="*/ 2077302 h 2364509"/>
                <a:gd name="connsiteX54-535" fmla="*/ 1792175 w 1985964"/>
                <a:gd name="connsiteY54-536" fmla="*/ 2115814 h 2364509"/>
                <a:gd name="connsiteX55-537" fmla="*/ 1773416 w 1985964"/>
                <a:gd name="connsiteY55-538" fmla="*/ 2137481 h 2364509"/>
                <a:gd name="connsiteX56-539" fmla="*/ 1731490 w 1985964"/>
                <a:gd name="connsiteY56-540" fmla="*/ 2165749 h 2364509"/>
                <a:gd name="connsiteX57-541" fmla="*/ 1709927 w 1985964"/>
                <a:gd name="connsiteY57-542" fmla="*/ 2178120 h 2364509"/>
                <a:gd name="connsiteX58-543" fmla="*/ 1633141 w 1985964"/>
                <a:gd name="connsiteY58-544" fmla="*/ 2193622 h 2364509"/>
                <a:gd name="connsiteX59-545" fmla="*/ 1633070 w 1985964"/>
                <a:gd name="connsiteY59-546" fmla="*/ 2193635 h 2364509"/>
                <a:gd name="connsiteX60-547" fmla="*/ 352749 w 1985964"/>
                <a:gd name="connsiteY60-548" fmla="*/ 2193635 h 2364509"/>
                <a:gd name="connsiteX61-549" fmla="*/ 143507 w 1985964"/>
                <a:gd name="connsiteY61-550" fmla="*/ 1984393 h 2364509"/>
                <a:gd name="connsiteX62-551" fmla="*/ 143507 w 1985964"/>
                <a:gd name="connsiteY62-552" fmla="*/ 380114 h 2364509"/>
                <a:gd name="connsiteX63-553" fmla="*/ 147758 w 1985964"/>
                <a:gd name="connsiteY63-554" fmla="*/ 337945 h 2364509"/>
                <a:gd name="connsiteX64-555" fmla="*/ 159950 w 1985964"/>
                <a:gd name="connsiteY64-556" fmla="*/ 298669 h 2364509"/>
                <a:gd name="connsiteX65-557" fmla="*/ 204792 w 1985964"/>
                <a:gd name="connsiteY65-558" fmla="*/ 232160 h 2364509"/>
                <a:gd name="connsiteX66-559" fmla="*/ 352748 w 1985964"/>
                <a:gd name="connsiteY66-560" fmla="*/ 170874 h 2364509"/>
                <a:gd name="connsiteX67-561" fmla="*/ 1633069 w 1985964"/>
                <a:gd name="connsiteY67-562" fmla="*/ 170874 h 2364509"/>
                <a:gd name="connsiteX68-563" fmla="*/ 1842311 w 1985964"/>
                <a:gd name="connsiteY68-564" fmla="*/ 380116 h 2364509"/>
                <a:gd name="connsiteX69-565" fmla="*/ 1842311 w 1985964"/>
                <a:gd name="connsiteY69-566" fmla="*/ 390533 h 2364509"/>
                <a:gd name="connsiteX70-567" fmla="*/ 1842312 w 1985964"/>
                <a:gd name="connsiteY70-568" fmla="*/ 390533 h 2364509"/>
                <a:gd name="connsiteX71-569" fmla="*/ 1842312 w 1985964"/>
                <a:gd name="connsiteY71-570" fmla="*/ 657949 h 2364509"/>
                <a:gd name="connsiteX72-571" fmla="*/ 1844327 w 1985964"/>
                <a:gd name="connsiteY72-572" fmla="*/ 657949 h 2364509"/>
                <a:gd name="connsiteX73-573" fmla="*/ 1848702 w 1985964"/>
                <a:gd name="connsiteY73-574" fmla="*/ 679620 h 2364509"/>
                <a:gd name="connsiteX74-575" fmla="*/ 1914526 w 1985964"/>
                <a:gd name="connsiteY74-576" fmla="*/ 723251 h 2364509"/>
                <a:gd name="connsiteX75-577" fmla="*/ 1980350 w 1985964"/>
                <a:gd name="connsiteY75-578" fmla="*/ 679620 h 2364509"/>
                <a:gd name="connsiteX76-579" fmla="*/ 1984725 w 1985964"/>
                <a:gd name="connsiteY76-580" fmla="*/ 657949 h 2364509"/>
                <a:gd name="connsiteX77-581" fmla="*/ 1985819 w 1985964"/>
                <a:gd name="connsiteY77-582" fmla="*/ 657949 h 2364509"/>
                <a:gd name="connsiteX78-583" fmla="*/ 1985819 w 1985964"/>
                <a:gd name="connsiteY78-584" fmla="*/ 652531 h 2364509"/>
                <a:gd name="connsiteX79-585" fmla="*/ 1985964 w 1985964"/>
                <a:gd name="connsiteY79-586" fmla="*/ 651813 h 2364509"/>
                <a:gd name="connsiteX80-587" fmla="*/ 1985964 w 1985964"/>
                <a:gd name="connsiteY80-588" fmla="*/ 320606 h 2364509"/>
                <a:gd name="connsiteX81-589" fmla="*/ 1979095 w 1985964"/>
                <a:gd name="connsiteY81-590" fmla="*/ 264273 h 2364509"/>
                <a:gd name="connsiteX82-591" fmla="*/ 1962862 w 1985964"/>
                <a:gd name="connsiteY82-592" fmla="*/ 209616 h 2364509"/>
                <a:gd name="connsiteX83-593" fmla="*/ 1960902 w 1985964"/>
                <a:gd name="connsiteY83-594" fmla="*/ 205670 h 2364509"/>
                <a:gd name="connsiteX84-595" fmla="*/ 1959808 w 1985964"/>
                <a:gd name="connsiteY84-596" fmla="*/ 202145 h 2364509"/>
                <a:gd name="connsiteX85-597" fmla="*/ 1952102 w 1985964"/>
                <a:gd name="connsiteY85-598" fmla="*/ 187947 h 2364509"/>
                <a:gd name="connsiteX86-599" fmla="*/ 1937903 w 1985964"/>
                <a:gd name="connsiteY86-600" fmla="*/ 159353 h 2364509"/>
                <a:gd name="connsiteX87-601" fmla="*/ 1932732 w 1985964"/>
                <a:gd name="connsiteY87-602" fmla="*/ 152262 h 2364509"/>
                <a:gd name="connsiteX88-603" fmla="*/ 1929292 w 1985964"/>
                <a:gd name="connsiteY88-604" fmla="*/ 145924 h 2364509"/>
                <a:gd name="connsiteX89-605" fmla="*/ 1919138 w 1985964"/>
                <a:gd name="connsiteY89-606" fmla="*/ 133617 h 2364509"/>
                <a:gd name="connsiteX90-607" fmla="*/ 1905110 w 1985964"/>
                <a:gd name="connsiteY90-608" fmla="*/ 114377 h 2364509"/>
                <a:gd name="connsiteX91-609" fmla="*/ 1895612 w 1985964"/>
                <a:gd name="connsiteY91-610" fmla="*/ 105103 h 2364509"/>
                <a:gd name="connsiteX92-611" fmla="*/ 1888877 w 1985964"/>
                <a:gd name="connsiteY92-612" fmla="*/ 96941 h 2364509"/>
                <a:gd name="connsiteX93-613" fmla="*/ 1878393 w 1985964"/>
                <a:gd name="connsiteY93-614" fmla="*/ 88290 h 2364509"/>
                <a:gd name="connsiteX94-615" fmla="*/ 1865375 w 1985964"/>
                <a:gd name="connsiteY94-616" fmla="*/ 75579 h 2364509"/>
                <a:gd name="connsiteX95-617" fmla="*/ 1857537 w 1985964"/>
                <a:gd name="connsiteY95-618" fmla="*/ 71082 h 2364509"/>
                <a:gd name="connsiteX96-619" fmla="*/ 1839894 w 1985964"/>
                <a:gd name="connsiteY96-620" fmla="*/ 56526 h 2364509"/>
                <a:gd name="connsiteX97-621" fmla="*/ 1783673 w 1985964"/>
                <a:gd name="connsiteY97-622" fmla="*/ 26010 h 2364509"/>
                <a:gd name="connsiteX98-623" fmla="*/ 1773433 w 1985964"/>
                <a:gd name="connsiteY98-624" fmla="*/ 22831 h 2364509"/>
                <a:gd name="connsiteX99-625" fmla="*/ 1768644 w 1985964"/>
                <a:gd name="connsiteY99-626" fmla="*/ 20084 h 2364509"/>
                <a:gd name="connsiteX100-627" fmla="*/ 1737353 w 1985964"/>
                <a:gd name="connsiteY100-628" fmla="*/ 11631 h 2364509"/>
                <a:gd name="connsiteX101-629" fmla="*/ 1721545 w 1985964"/>
                <a:gd name="connsiteY101-630" fmla="*/ 6724 h 2364509"/>
                <a:gd name="connsiteX102-631" fmla="*/ 1717783 w 1985964"/>
                <a:gd name="connsiteY102-632" fmla="*/ 6345 h 2364509"/>
                <a:gd name="connsiteX103-633" fmla="*/ 1713431 w 1985964"/>
                <a:gd name="connsiteY103-634" fmla="*/ 5170 h 2364509"/>
                <a:gd name="connsiteX104-635" fmla="*/ 1654843 w 1985964"/>
                <a:gd name="connsiteY104-636" fmla="*/ 0 h 2364509"/>
                <a:gd name="connsiteX0-637" fmla="*/ 1654843 w 1985964"/>
                <a:gd name="connsiteY0-638" fmla="*/ 0 h 2364509"/>
                <a:gd name="connsiteX1-639" fmla="*/ 1654842 w 1985964"/>
                <a:gd name="connsiteY1-640" fmla="*/ 0 h 2364509"/>
                <a:gd name="connsiteX2-641" fmla="*/ 330977 w 1985964"/>
                <a:gd name="connsiteY2-642" fmla="*/ 0 h 2364509"/>
                <a:gd name="connsiteX3-643" fmla="*/ 330976 w 1985964"/>
                <a:gd name="connsiteY3-644" fmla="*/ 0 h 2364509"/>
                <a:gd name="connsiteX4-645" fmla="*/ 0 w 1985964"/>
                <a:gd name="connsiteY4-646" fmla="*/ 330976 h 2364509"/>
                <a:gd name="connsiteX5-647" fmla="*/ 0 w 1985964"/>
                <a:gd name="connsiteY5-648" fmla="*/ 2033533 h 2364509"/>
                <a:gd name="connsiteX6-649" fmla="*/ 330976 w 1985964"/>
                <a:gd name="connsiteY6-650" fmla="*/ 2364509 h 2364509"/>
                <a:gd name="connsiteX7-651" fmla="*/ 330977 w 1985964"/>
                <a:gd name="connsiteY7-652" fmla="*/ 2364509 h 2364509"/>
                <a:gd name="connsiteX8-653" fmla="*/ 1654842 w 1985964"/>
                <a:gd name="connsiteY8-654" fmla="*/ 2364509 h 2364509"/>
                <a:gd name="connsiteX9-655" fmla="*/ 1654843 w 1985964"/>
                <a:gd name="connsiteY9-656" fmla="*/ 2364509 h 2364509"/>
                <a:gd name="connsiteX10-657" fmla="*/ 1654850 w 1985964"/>
                <a:gd name="connsiteY10-658" fmla="*/ 2364508 h 2364509"/>
                <a:gd name="connsiteX11-659" fmla="*/ 1713430 w 1985964"/>
                <a:gd name="connsiteY11-660" fmla="*/ 2359339 h 2364509"/>
                <a:gd name="connsiteX12-661" fmla="*/ 1717781 w 1985964"/>
                <a:gd name="connsiteY12-662" fmla="*/ 2358164 h 2364509"/>
                <a:gd name="connsiteX13-663" fmla="*/ 1721546 w 1985964"/>
                <a:gd name="connsiteY13-664" fmla="*/ 2357784 h 2364509"/>
                <a:gd name="connsiteX14-665" fmla="*/ 1737367 w 1985964"/>
                <a:gd name="connsiteY14-666" fmla="*/ 2352873 h 2364509"/>
                <a:gd name="connsiteX15-667" fmla="*/ 1768643 w 1985964"/>
                <a:gd name="connsiteY15-668" fmla="*/ 2344425 h 2364509"/>
                <a:gd name="connsiteX16-669" fmla="*/ 1773429 w 1985964"/>
                <a:gd name="connsiteY16-670" fmla="*/ 2341679 h 2364509"/>
                <a:gd name="connsiteX17-671" fmla="*/ 1783674 w 1985964"/>
                <a:gd name="connsiteY17-672" fmla="*/ 2338499 h 2364509"/>
                <a:gd name="connsiteX18-673" fmla="*/ 1839895 w 1985964"/>
                <a:gd name="connsiteY18-674" fmla="*/ 2307983 h 2364509"/>
                <a:gd name="connsiteX19-675" fmla="*/ 1857542 w 1985964"/>
                <a:gd name="connsiteY19-676" fmla="*/ 2293423 h 2364509"/>
                <a:gd name="connsiteX20-677" fmla="*/ 1865374 w 1985964"/>
                <a:gd name="connsiteY20-678" fmla="*/ 2288930 h 2364509"/>
                <a:gd name="connsiteX21-679" fmla="*/ 1878381 w 1985964"/>
                <a:gd name="connsiteY21-680" fmla="*/ 2276229 h 2364509"/>
                <a:gd name="connsiteX22-681" fmla="*/ 1888878 w 1985964"/>
                <a:gd name="connsiteY22-682" fmla="*/ 2267568 h 2364509"/>
                <a:gd name="connsiteX23-683" fmla="*/ 1895621 w 1985964"/>
                <a:gd name="connsiteY23-684" fmla="*/ 2259396 h 2364509"/>
                <a:gd name="connsiteX24-685" fmla="*/ 1905109 w 1985964"/>
                <a:gd name="connsiteY24-686" fmla="*/ 2250132 h 2364509"/>
                <a:gd name="connsiteX25-687" fmla="*/ 1919122 w 1985964"/>
                <a:gd name="connsiteY25-688" fmla="*/ 2230912 h 2364509"/>
                <a:gd name="connsiteX26-689" fmla="*/ 1929293 w 1985964"/>
                <a:gd name="connsiteY26-690" fmla="*/ 2218585 h 2364509"/>
                <a:gd name="connsiteX27-691" fmla="*/ 1932739 w 1985964"/>
                <a:gd name="connsiteY27-692" fmla="*/ 2212236 h 2364509"/>
                <a:gd name="connsiteX28-693" fmla="*/ 1937902 w 1985964"/>
                <a:gd name="connsiteY28-694" fmla="*/ 2205156 h 2364509"/>
                <a:gd name="connsiteX29-695" fmla="*/ 1952079 w 1985964"/>
                <a:gd name="connsiteY29-696" fmla="*/ 2176606 h 2364509"/>
                <a:gd name="connsiteX30-697" fmla="*/ 1959809 w 1985964"/>
                <a:gd name="connsiteY30-698" fmla="*/ 2162364 h 2364509"/>
                <a:gd name="connsiteX31-699" fmla="*/ 1960907 w 1985964"/>
                <a:gd name="connsiteY31-700" fmla="*/ 2158828 h 2364509"/>
                <a:gd name="connsiteX32-701" fmla="*/ 1962861 w 1985964"/>
                <a:gd name="connsiteY32-702" fmla="*/ 2154893 h 2364509"/>
                <a:gd name="connsiteX33-703" fmla="*/ 1979076 w 1985964"/>
                <a:gd name="connsiteY33-704" fmla="*/ 2100297 h 2364509"/>
                <a:gd name="connsiteX34-705" fmla="*/ 1979095 w 1985964"/>
                <a:gd name="connsiteY34-706" fmla="*/ 2100236 h 2364509"/>
                <a:gd name="connsiteX35-707" fmla="*/ 1979098 w 1985964"/>
                <a:gd name="connsiteY35-708" fmla="*/ 2100200 h 2364509"/>
                <a:gd name="connsiteX36-709" fmla="*/ 1985963 w 1985964"/>
                <a:gd name="connsiteY36-710" fmla="*/ 2043903 h 2364509"/>
                <a:gd name="connsiteX37-711" fmla="*/ 1985963 w 1985964"/>
                <a:gd name="connsiteY37-712" fmla="*/ 1725393 h 2364509"/>
                <a:gd name="connsiteX38-713" fmla="*/ 1985964 w 1985964"/>
                <a:gd name="connsiteY38-714" fmla="*/ 1725393 h 2364509"/>
                <a:gd name="connsiteX39-715" fmla="*/ 1985964 w 1985964"/>
                <a:gd name="connsiteY39-716" fmla="*/ 1401883 h 2364509"/>
                <a:gd name="connsiteX40-717" fmla="*/ 1985819 w 1985964"/>
                <a:gd name="connsiteY40-718" fmla="*/ 1401165 h 2364509"/>
                <a:gd name="connsiteX41-719" fmla="*/ 1985819 w 1985964"/>
                <a:gd name="connsiteY41-720" fmla="*/ 1395747 h 2364509"/>
                <a:gd name="connsiteX42-721" fmla="*/ 1984725 w 1985964"/>
                <a:gd name="connsiteY42-722" fmla="*/ 1395747 h 2364509"/>
                <a:gd name="connsiteX43-723" fmla="*/ 1980350 w 1985964"/>
                <a:gd name="connsiteY43-724" fmla="*/ 1374076 h 2364509"/>
                <a:gd name="connsiteX44-725" fmla="*/ 1914526 w 1985964"/>
                <a:gd name="connsiteY44-726" fmla="*/ 1330445 h 2364509"/>
                <a:gd name="connsiteX45-727" fmla="*/ 1848702 w 1985964"/>
                <a:gd name="connsiteY45-728" fmla="*/ 1374076 h 2364509"/>
                <a:gd name="connsiteX46-729" fmla="*/ 1844327 w 1985964"/>
                <a:gd name="connsiteY46-730" fmla="*/ 1395747 h 2364509"/>
                <a:gd name="connsiteX47-731" fmla="*/ 1842312 w 1985964"/>
                <a:gd name="connsiteY47-732" fmla="*/ 1395747 h 2364509"/>
                <a:gd name="connsiteX48-733" fmla="*/ 1842312 w 1985964"/>
                <a:gd name="connsiteY48-734" fmla="*/ 1673582 h 2364509"/>
                <a:gd name="connsiteX49-735" fmla="*/ 1842311 w 1985964"/>
                <a:gd name="connsiteY49-736" fmla="*/ 1984395 h 2364509"/>
                <a:gd name="connsiteX50-737" fmla="*/ 1838060 w 1985964"/>
                <a:gd name="connsiteY50-738" fmla="*/ 2026564 h 2364509"/>
                <a:gd name="connsiteX51-739" fmla="*/ 1838058 w 1985964"/>
                <a:gd name="connsiteY51-740" fmla="*/ 2026570 h 2364509"/>
                <a:gd name="connsiteX52-741" fmla="*/ 1818140 w 1985964"/>
                <a:gd name="connsiteY52-742" fmla="*/ 2077302 h 2364509"/>
                <a:gd name="connsiteX53-743" fmla="*/ 1792175 w 1985964"/>
                <a:gd name="connsiteY53-744" fmla="*/ 2115814 h 2364509"/>
                <a:gd name="connsiteX54-745" fmla="*/ 1773416 w 1985964"/>
                <a:gd name="connsiteY54-746" fmla="*/ 2137481 h 2364509"/>
                <a:gd name="connsiteX55-747" fmla="*/ 1731490 w 1985964"/>
                <a:gd name="connsiteY55-748" fmla="*/ 2165749 h 2364509"/>
                <a:gd name="connsiteX56-749" fmla="*/ 1709927 w 1985964"/>
                <a:gd name="connsiteY56-750" fmla="*/ 2178120 h 2364509"/>
                <a:gd name="connsiteX57-751" fmla="*/ 1633141 w 1985964"/>
                <a:gd name="connsiteY57-752" fmla="*/ 2193622 h 2364509"/>
                <a:gd name="connsiteX58-753" fmla="*/ 1633070 w 1985964"/>
                <a:gd name="connsiteY58-754" fmla="*/ 2193635 h 2364509"/>
                <a:gd name="connsiteX59-755" fmla="*/ 352749 w 1985964"/>
                <a:gd name="connsiteY59-756" fmla="*/ 2193635 h 2364509"/>
                <a:gd name="connsiteX60-757" fmla="*/ 143507 w 1985964"/>
                <a:gd name="connsiteY60-758" fmla="*/ 1984393 h 2364509"/>
                <a:gd name="connsiteX61-759" fmla="*/ 143507 w 1985964"/>
                <a:gd name="connsiteY61-760" fmla="*/ 380114 h 2364509"/>
                <a:gd name="connsiteX62-761" fmla="*/ 147758 w 1985964"/>
                <a:gd name="connsiteY62-762" fmla="*/ 337945 h 2364509"/>
                <a:gd name="connsiteX63-763" fmla="*/ 159950 w 1985964"/>
                <a:gd name="connsiteY63-764" fmla="*/ 298669 h 2364509"/>
                <a:gd name="connsiteX64-765" fmla="*/ 204792 w 1985964"/>
                <a:gd name="connsiteY64-766" fmla="*/ 232160 h 2364509"/>
                <a:gd name="connsiteX65-767" fmla="*/ 352748 w 1985964"/>
                <a:gd name="connsiteY65-768" fmla="*/ 170874 h 2364509"/>
                <a:gd name="connsiteX66-769" fmla="*/ 1633069 w 1985964"/>
                <a:gd name="connsiteY66-770" fmla="*/ 170874 h 2364509"/>
                <a:gd name="connsiteX67-771" fmla="*/ 1842311 w 1985964"/>
                <a:gd name="connsiteY67-772" fmla="*/ 380116 h 2364509"/>
                <a:gd name="connsiteX68-773" fmla="*/ 1842311 w 1985964"/>
                <a:gd name="connsiteY68-774" fmla="*/ 390533 h 2364509"/>
                <a:gd name="connsiteX69-775" fmla="*/ 1842312 w 1985964"/>
                <a:gd name="connsiteY69-776" fmla="*/ 390533 h 2364509"/>
                <a:gd name="connsiteX70-777" fmla="*/ 1842312 w 1985964"/>
                <a:gd name="connsiteY70-778" fmla="*/ 657949 h 2364509"/>
                <a:gd name="connsiteX71-779" fmla="*/ 1844327 w 1985964"/>
                <a:gd name="connsiteY71-780" fmla="*/ 657949 h 2364509"/>
                <a:gd name="connsiteX72-781" fmla="*/ 1848702 w 1985964"/>
                <a:gd name="connsiteY72-782" fmla="*/ 679620 h 2364509"/>
                <a:gd name="connsiteX73-783" fmla="*/ 1914526 w 1985964"/>
                <a:gd name="connsiteY73-784" fmla="*/ 723251 h 2364509"/>
                <a:gd name="connsiteX74-785" fmla="*/ 1980350 w 1985964"/>
                <a:gd name="connsiteY74-786" fmla="*/ 679620 h 2364509"/>
                <a:gd name="connsiteX75-787" fmla="*/ 1984725 w 1985964"/>
                <a:gd name="connsiteY75-788" fmla="*/ 657949 h 2364509"/>
                <a:gd name="connsiteX76-789" fmla="*/ 1985819 w 1985964"/>
                <a:gd name="connsiteY76-790" fmla="*/ 657949 h 2364509"/>
                <a:gd name="connsiteX77-791" fmla="*/ 1985819 w 1985964"/>
                <a:gd name="connsiteY77-792" fmla="*/ 652531 h 2364509"/>
                <a:gd name="connsiteX78-793" fmla="*/ 1985964 w 1985964"/>
                <a:gd name="connsiteY78-794" fmla="*/ 651813 h 2364509"/>
                <a:gd name="connsiteX79-795" fmla="*/ 1985964 w 1985964"/>
                <a:gd name="connsiteY79-796" fmla="*/ 320606 h 2364509"/>
                <a:gd name="connsiteX80-797" fmla="*/ 1979095 w 1985964"/>
                <a:gd name="connsiteY80-798" fmla="*/ 264273 h 2364509"/>
                <a:gd name="connsiteX81-799" fmla="*/ 1962862 w 1985964"/>
                <a:gd name="connsiteY81-800" fmla="*/ 209616 h 2364509"/>
                <a:gd name="connsiteX82-801" fmla="*/ 1960902 w 1985964"/>
                <a:gd name="connsiteY82-802" fmla="*/ 205670 h 2364509"/>
                <a:gd name="connsiteX83-803" fmla="*/ 1959808 w 1985964"/>
                <a:gd name="connsiteY83-804" fmla="*/ 202145 h 2364509"/>
                <a:gd name="connsiteX84-805" fmla="*/ 1952102 w 1985964"/>
                <a:gd name="connsiteY84-806" fmla="*/ 187947 h 2364509"/>
                <a:gd name="connsiteX85-807" fmla="*/ 1937903 w 1985964"/>
                <a:gd name="connsiteY85-808" fmla="*/ 159353 h 2364509"/>
                <a:gd name="connsiteX86-809" fmla="*/ 1932732 w 1985964"/>
                <a:gd name="connsiteY86-810" fmla="*/ 152262 h 2364509"/>
                <a:gd name="connsiteX87-811" fmla="*/ 1929292 w 1985964"/>
                <a:gd name="connsiteY87-812" fmla="*/ 145924 h 2364509"/>
                <a:gd name="connsiteX88-813" fmla="*/ 1919138 w 1985964"/>
                <a:gd name="connsiteY88-814" fmla="*/ 133617 h 2364509"/>
                <a:gd name="connsiteX89-815" fmla="*/ 1905110 w 1985964"/>
                <a:gd name="connsiteY89-816" fmla="*/ 114377 h 2364509"/>
                <a:gd name="connsiteX90-817" fmla="*/ 1895612 w 1985964"/>
                <a:gd name="connsiteY90-818" fmla="*/ 105103 h 2364509"/>
                <a:gd name="connsiteX91-819" fmla="*/ 1888877 w 1985964"/>
                <a:gd name="connsiteY91-820" fmla="*/ 96941 h 2364509"/>
                <a:gd name="connsiteX92-821" fmla="*/ 1878393 w 1985964"/>
                <a:gd name="connsiteY92-822" fmla="*/ 88290 h 2364509"/>
                <a:gd name="connsiteX93-823" fmla="*/ 1865375 w 1985964"/>
                <a:gd name="connsiteY93-824" fmla="*/ 75579 h 2364509"/>
                <a:gd name="connsiteX94-825" fmla="*/ 1857537 w 1985964"/>
                <a:gd name="connsiteY94-826" fmla="*/ 71082 h 2364509"/>
                <a:gd name="connsiteX95-827" fmla="*/ 1839894 w 1985964"/>
                <a:gd name="connsiteY95-828" fmla="*/ 56526 h 2364509"/>
                <a:gd name="connsiteX96-829" fmla="*/ 1783673 w 1985964"/>
                <a:gd name="connsiteY96-830" fmla="*/ 26010 h 2364509"/>
                <a:gd name="connsiteX97-831" fmla="*/ 1773433 w 1985964"/>
                <a:gd name="connsiteY97-832" fmla="*/ 22831 h 2364509"/>
                <a:gd name="connsiteX98-833" fmla="*/ 1768644 w 1985964"/>
                <a:gd name="connsiteY98-834" fmla="*/ 20084 h 2364509"/>
                <a:gd name="connsiteX99-835" fmla="*/ 1737353 w 1985964"/>
                <a:gd name="connsiteY99-836" fmla="*/ 11631 h 2364509"/>
                <a:gd name="connsiteX100-837" fmla="*/ 1721545 w 1985964"/>
                <a:gd name="connsiteY100-838" fmla="*/ 6724 h 2364509"/>
                <a:gd name="connsiteX101-839" fmla="*/ 1717783 w 1985964"/>
                <a:gd name="connsiteY101-840" fmla="*/ 6345 h 2364509"/>
                <a:gd name="connsiteX102-841" fmla="*/ 1713431 w 1985964"/>
                <a:gd name="connsiteY102-842" fmla="*/ 5170 h 2364509"/>
                <a:gd name="connsiteX103-843" fmla="*/ 1654843 w 1985964"/>
                <a:gd name="connsiteY103-844" fmla="*/ 0 h 2364509"/>
                <a:gd name="connsiteX0-845" fmla="*/ 1654843 w 1985964"/>
                <a:gd name="connsiteY0-846" fmla="*/ 0 h 2364509"/>
                <a:gd name="connsiteX1-847" fmla="*/ 1654842 w 1985964"/>
                <a:gd name="connsiteY1-848" fmla="*/ 0 h 2364509"/>
                <a:gd name="connsiteX2-849" fmla="*/ 330977 w 1985964"/>
                <a:gd name="connsiteY2-850" fmla="*/ 0 h 2364509"/>
                <a:gd name="connsiteX3-851" fmla="*/ 330976 w 1985964"/>
                <a:gd name="connsiteY3-852" fmla="*/ 0 h 2364509"/>
                <a:gd name="connsiteX4-853" fmla="*/ 0 w 1985964"/>
                <a:gd name="connsiteY4-854" fmla="*/ 330976 h 2364509"/>
                <a:gd name="connsiteX5-855" fmla="*/ 0 w 1985964"/>
                <a:gd name="connsiteY5-856" fmla="*/ 2033533 h 2364509"/>
                <a:gd name="connsiteX6-857" fmla="*/ 330976 w 1985964"/>
                <a:gd name="connsiteY6-858" fmla="*/ 2364509 h 2364509"/>
                <a:gd name="connsiteX7-859" fmla="*/ 330977 w 1985964"/>
                <a:gd name="connsiteY7-860" fmla="*/ 2364509 h 2364509"/>
                <a:gd name="connsiteX8-861" fmla="*/ 1654842 w 1985964"/>
                <a:gd name="connsiteY8-862" fmla="*/ 2364509 h 2364509"/>
                <a:gd name="connsiteX9-863" fmla="*/ 1654843 w 1985964"/>
                <a:gd name="connsiteY9-864" fmla="*/ 2364509 h 2364509"/>
                <a:gd name="connsiteX10-865" fmla="*/ 1654850 w 1985964"/>
                <a:gd name="connsiteY10-866" fmla="*/ 2364508 h 2364509"/>
                <a:gd name="connsiteX11-867" fmla="*/ 1713430 w 1985964"/>
                <a:gd name="connsiteY11-868" fmla="*/ 2359339 h 2364509"/>
                <a:gd name="connsiteX12-869" fmla="*/ 1717781 w 1985964"/>
                <a:gd name="connsiteY12-870" fmla="*/ 2358164 h 2364509"/>
                <a:gd name="connsiteX13-871" fmla="*/ 1721546 w 1985964"/>
                <a:gd name="connsiteY13-872" fmla="*/ 2357784 h 2364509"/>
                <a:gd name="connsiteX14-873" fmla="*/ 1737367 w 1985964"/>
                <a:gd name="connsiteY14-874" fmla="*/ 2352873 h 2364509"/>
                <a:gd name="connsiteX15-875" fmla="*/ 1768643 w 1985964"/>
                <a:gd name="connsiteY15-876" fmla="*/ 2344425 h 2364509"/>
                <a:gd name="connsiteX16-877" fmla="*/ 1773429 w 1985964"/>
                <a:gd name="connsiteY16-878" fmla="*/ 2341679 h 2364509"/>
                <a:gd name="connsiteX17-879" fmla="*/ 1783674 w 1985964"/>
                <a:gd name="connsiteY17-880" fmla="*/ 2338499 h 2364509"/>
                <a:gd name="connsiteX18-881" fmla="*/ 1839895 w 1985964"/>
                <a:gd name="connsiteY18-882" fmla="*/ 2307983 h 2364509"/>
                <a:gd name="connsiteX19-883" fmla="*/ 1857542 w 1985964"/>
                <a:gd name="connsiteY19-884" fmla="*/ 2293423 h 2364509"/>
                <a:gd name="connsiteX20-885" fmla="*/ 1865374 w 1985964"/>
                <a:gd name="connsiteY20-886" fmla="*/ 2288930 h 2364509"/>
                <a:gd name="connsiteX21-887" fmla="*/ 1878381 w 1985964"/>
                <a:gd name="connsiteY21-888" fmla="*/ 2276229 h 2364509"/>
                <a:gd name="connsiteX22-889" fmla="*/ 1888878 w 1985964"/>
                <a:gd name="connsiteY22-890" fmla="*/ 2267568 h 2364509"/>
                <a:gd name="connsiteX23-891" fmla="*/ 1895621 w 1985964"/>
                <a:gd name="connsiteY23-892" fmla="*/ 2259396 h 2364509"/>
                <a:gd name="connsiteX24-893" fmla="*/ 1905109 w 1985964"/>
                <a:gd name="connsiteY24-894" fmla="*/ 2250132 h 2364509"/>
                <a:gd name="connsiteX25-895" fmla="*/ 1919122 w 1985964"/>
                <a:gd name="connsiteY25-896" fmla="*/ 2230912 h 2364509"/>
                <a:gd name="connsiteX26-897" fmla="*/ 1929293 w 1985964"/>
                <a:gd name="connsiteY26-898" fmla="*/ 2218585 h 2364509"/>
                <a:gd name="connsiteX27-899" fmla="*/ 1932739 w 1985964"/>
                <a:gd name="connsiteY27-900" fmla="*/ 2212236 h 2364509"/>
                <a:gd name="connsiteX28-901" fmla="*/ 1937902 w 1985964"/>
                <a:gd name="connsiteY28-902" fmla="*/ 2205156 h 2364509"/>
                <a:gd name="connsiteX29-903" fmla="*/ 1952079 w 1985964"/>
                <a:gd name="connsiteY29-904" fmla="*/ 2176606 h 2364509"/>
                <a:gd name="connsiteX30-905" fmla="*/ 1959809 w 1985964"/>
                <a:gd name="connsiteY30-906" fmla="*/ 2162364 h 2364509"/>
                <a:gd name="connsiteX31-907" fmla="*/ 1960907 w 1985964"/>
                <a:gd name="connsiteY31-908" fmla="*/ 2158828 h 2364509"/>
                <a:gd name="connsiteX32-909" fmla="*/ 1962861 w 1985964"/>
                <a:gd name="connsiteY32-910" fmla="*/ 2154893 h 2364509"/>
                <a:gd name="connsiteX33-911" fmla="*/ 1979076 w 1985964"/>
                <a:gd name="connsiteY33-912" fmla="*/ 2100297 h 2364509"/>
                <a:gd name="connsiteX34-913" fmla="*/ 1979095 w 1985964"/>
                <a:gd name="connsiteY34-914" fmla="*/ 2100236 h 2364509"/>
                <a:gd name="connsiteX35-915" fmla="*/ 1979098 w 1985964"/>
                <a:gd name="connsiteY35-916" fmla="*/ 2100200 h 2364509"/>
                <a:gd name="connsiteX36-917" fmla="*/ 1985963 w 1985964"/>
                <a:gd name="connsiteY36-918" fmla="*/ 2043903 h 2364509"/>
                <a:gd name="connsiteX37-919" fmla="*/ 1985963 w 1985964"/>
                <a:gd name="connsiteY37-920" fmla="*/ 1725393 h 2364509"/>
                <a:gd name="connsiteX38-921" fmla="*/ 1985964 w 1985964"/>
                <a:gd name="connsiteY38-922" fmla="*/ 1725393 h 2364509"/>
                <a:gd name="connsiteX39-923" fmla="*/ 1985964 w 1985964"/>
                <a:gd name="connsiteY39-924" fmla="*/ 1401883 h 2364509"/>
                <a:gd name="connsiteX40-925" fmla="*/ 1985819 w 1985964"/>
                <a:gd name="connsiteY40-926" fmla="*/ 1401165 h 2364509"/>
                <a:gd name="connsiteX41-927" fmla="*/ 1985819 w 1985964"/>
                <a:gd name="connsiteY41-928" fmla="*/ 1395747 h 2364509"/>
                <a:gd name="connsiteX42-929" fmla="*/ 1984725 w 1985964"/>
                <a:gd name="connsiteY42-930" fmla="*/ 1395747 h 2364509"/>
                <a:gd name="connsiteX43-931" fmla="*/ 1980350 w 1985964"/>
                <a:gd name="connsiteY43-932" fmla="*/ 1374076 h 2364509"/>
                <a:gd name="connsiteX44-933" fmla="*/ 1914526 w 1985964"/>
                <a:gd name="connsiteY44-934" fmla="*/ 1330445 h 2364509"/>
                <a:gd name="connsiteX45-935" fmla="*/ 1848702 w 1985964"/>
                <a:gd name="connsiteY45-936" fmla="*/ 1374076 h 2364509"/>
                <a:gd name="connsiteX46-937" fmla="*/ 1844327 w 1985964"/>
                <a:gd name="connsiteY46-938" fmla="*/ 1395747 h 2364509"/>
                <a:gd name="connsiteX47-939" fmla="*/ 1842312 w 1985964"/>
                <a:gd name="connsiteY47-940" fmla="*/ 1395747 h 2364509"/>
                <a:gd name="connsiteX48-941" fmla="*/ 1842311 w 1985964"/>
                <a:gd name="connsiteY48-942" fmla="*/ 1984395 h 2364509"/>
                <a:gd name="connsiteX49-943" fmla="*/ 1838060 w 1985964"/>
                <a:gd name="connsiteY49-944" fmla="*/ 2026564 h 2364509"/>
                <a:gd name="connsiteX50-945" fmla="*/ 1838058 w 1985964"/>
                <a:gd name="connsiteY50-946" fmla="*/ 2026570 h 2364509"/>
                <a:gd name="connsiteX51-947" fmla="*/ 1818140 w 1985964"/>
                <a:gd name="connsiteY51-948" fmla="*/ 2077302 h 2364509"/>
                <a:gd name="connsiteX52-949" fmla="*/ 1792175 w 1985964"/>
                <a:gd name="connsiteY52-950" fmla="*/ 2115814 h 2364509"/>
                <a:gd name="connsiteX53-951" fmla="*/ 1773416 w 1985964"/>
                <a:gd name="connsiteY53-952" fmla="*/ 2137481 h 2364509"/>
                <a:gd name="connsiteX54-953" fmla="*/ 1731490 w 1985964"/>
                <a:gd name="connsiteY54-954" fmla="*/ 2165749 h 2364509"/>
                <a:gd name="connsiteX55-955" fmla="*/ 1709927 w 1985964"/>
                <a:gd name="connsiteY55-956" fmla="*/ 2178120 h 2364509"/>
                <a:gd name="connsiteX56-957" fmla="*/ 1633141 w 1985964"/>
                <a:gd name="connsiteY56-958" fmla="*/ 2193622 h 2364509"/>
                <a:gd name="connsiteX57-959" fmla="*/ 1633070 w 1985964"/>
                <a:gd name="connsiteY57-960" fmla="*/ 2193635 h 2364509"/>
                <a:gd name="connsiteX58-961" fmla="*/ 352749 w 1985964"/>
                <a:gd name="connsiteY58-962" fmla="*/ 2193635 h 2364509"/>
                <a:gd name="connsiteX59-963" fmla="*/ 143507 w 1985964"/>
                <a:gd name="connsiteY59-964" fmla="*/ 1984393 h 2364509"/>
                <a:gd name="connsiteX60-965" fmla="*/ 143507 w 1985964"/>
                <a:gd name="connsiteY60-966" fmla="*/ 380114 h 2364509"/>
                <a:gd name="connsiteX61-967" fmla="*/ 147758 w 1985964"/>
                <a:gd name="connsiteY61-968" fmla="*/ 337945 h 2364509"/>
                <a:gd name="connsiteX62-969" fmla="*/ 159950 w 1985964"/>
                <a:gd name="connsiteY62-970" fmla="*/ 298669 h 2364509"/>
                <a:gd name="connsiteX63-971" fmla="*/ 204792 w 1985964"/>
                <a:gd name="connsiteY63-972" fmla="*/ 232160 h 2364509"/>
                <a:gd name="connsiteX64-973" fmla="*/ 352748 w 1985964"/>
                <a:gd name="connsiteY64-974" fmla="*/ 170874 h 2364509"/>
                <a:gd name="connsiteX65-975" fmla="*/ 1633069 w 1985964"/>
                <a:gd name="connsiteY65-976" fmla="*/ 170874 h 2364509"/>
                <a:gd name="connsiteX66-977" fmla="*/ 1842311 w 1985964"/>
                <a:gd name="connsiteY66-978" fmla="*/ 380116 h 2364509"/>
                <a:gd name="connsiteX67-979" fmla="*/ 1842311 w 1985964"/>
                <a:gd name="connsiteY67-980" fmla="*/ 390533 h 2364509"/>
                <a:gd name="connsiteX68-981" fmla="*/ 1842312 w 1985964"/>
                <a:gd name="connsiteY68-982" fmla="*/ 390533 h 2364509"/>
                <a:gd name="connsiteX69-983" fmla="*/ 1842312 w 1985964"/>
                <a:gd name="connsiteY69-984" fmla="*/ 657949 h 2364509"/>
                <a:gd name="connsiteX70-985" fmla="*/ 1844327 w 1985964"/>
                <a:gd name="connsiteY70-986" fmla="*/ 657949 h 2364509"/>
                <a:gd name="connsiteX71-987" fmla="*/ 1848702 w 1985964"/>
                <a:gd name="connsiteY71-988" fmla="*/ 679620 h 2364509"/>
                <a:gd name="connsiteX72-989" fmla="*/ 1914526 w 1985964"/>
                <a:gd name="connsiteY72-990" fmla="*/ 723251 h 2364509"/>
                <a:gd name="connsiteX73-991" fmla="*/ 1980350 w 1985964"/>
                <a:gd name="connsiteY73-992" fmla="*/ 679620 h 2364509"/>
                <a:gd name="connsiteX74-993" fmla="*/ 1984725 w 1985964"/>
                <a:gd name="connsiteY74-994" fmla="*/ 657949 h 2364509"/>
                <a:gd name="connsiteX75-995" fmla="*/ 1985819 w 1985964"/>
                <a:gd name="connsiteY75-996" fmla="*/ 657949 h 2364509"/>
                <a:gd name="connsiteX76-997" fmla="*/ 1985819 w 1985964"/>
                <a:gd name="connsiteY76-998" fmla="*/ 652531 h 2364509"/>
                <a:gd name="connsiteX77-999" fmla="*/ 1985964 w 1985964"/>
                <a:gd name="connsiteY77-1000" fmla="*/ 651813 h 2364509"/>
                <a:gd name="connsiteX78-1001" fmla="*/ 1985964 w 1985964"/>
                <a:gd name="connsiteY78-1002" fmla="*/ 320606 h 2364509"/>
                <a:gd name="connsiteX79-1003" fmla="*/ 1979095 w 1985964"/>
                <a:gd name="connsiteY79-1004" fmla="*/ 264273 h 2364509"/>
                <a:gd name="connsiteX80-1005" fmla="*/ 1962862 w 1985964"/>
                <a:gd name="connsiteY80-1006" fmla="*/ 209616 h 2364509"/>
                <a:gd name="connsiteX81-1007" fmla="*/ 1960902 w 1985964"/>
                <a:gd name="connsiteY81-1008" fmla="*/ 205670 h 2364509"/>
                <a:gd name="connsiteX82-1009" fmla="*/ 1959808 w 1985964"/>
                <a:gd name="connsiteY82-1010" fmla="*/ 202145 h 2364509"/>
                <a:gd name="connsiteX83-1011" fmla="*/ 1952102 w 1985964"/>
                <a:gd name="connsiteY83-1012" fmla="*/ 187947 h 2364509"/>
                <a:gd name="connsiteX84-1013" fmla="*/ 1937903 w 1985964"/>
                <a:gd name="connsiteY84-1014" fmla="*/ 159353 h 2364509"/>
                <a:gd name="connsiteX85-1015" fmla="*/ 1932732 w 1985964"/>
                <a:gd name="connsiteY85-1016" fmla="*/ 152262 h 2364509"/>
                <a:gd name="connsiteX86-1017" fmla="*/ 1929292 w 1985964"/>
                <a:gd name="connsiteY86-1018" fmla="*/ 145924 h 2364509"/>
                <a:gd name="connsiteX87-1019" fmla="*/ 1919138 w 1985964"/>
                <a:gd name="connsiteY87-1020" fmla="*/ 133617 h 2364509"/>
                <a:gd name="connsiteX88-1021" fmla="*/ 1905110 w 1985964"/>
                <a:gd name="connsiteY88-1022" fmla="*/ 114377 h 2364509"/>
                <a:gd name="connsiteX89-1023" fmla="*/ 1895612 w 1985964"/>
                <a:gd name="connsiteY89-1024" fmla="*/ 105103 h 2364509"/>
                <a:gd name="connsiteX90-1025" fmla="*/ 1888877 w 1985964"/>
                <a:gd name="connsiteY90-1026" fmla="*/ 96941 h 2364509"/>
                <a:gd name="connsiteX91-1027" fmla="*/ 1878393 w 1985964"/>
                <a:gd name="connsiteY91-1028" fmla="*/ 88290 h 2364509"/>
                <a:gd name="connsiteX92-1029" fmla="*/ 1865375 w 1985964"/>
                <a:gd name="connsiteY92-1030" fmla="*/ 75579 h 2364509"/>
                <a:gd name="connsiteX93-1031" fmla="*/ 1857537 w 1985964"/>
                <a:gd name="connsiteY93-1032" fmla="*/ 71082 h 2364509"/>
                <a:gd name="connsiteX94-1033" fmla="*/ 1839894 w 1985964"/>
                <a:gd name="connsiteY94-1034" fmla="*/ 56526 h 2364509"/>
                <a:gd name="connsiteX95-1035" fmla="*/ 1783673 w 1985964"/>
                <a:gd name="connsiteY95-1036" fmla="*/ 26010 h 2364509"/>
                <a:gd name="connsiteX96-1037" fmla="*/ 1773433 w 1985964"/>
                <a:gd name="connsiteY96-1038" fmla="*/ 22831 h 2364509"/>
                <a:gd name="connsiteX97-1039" fmla="*/ 1768644 w 1985964"/>
                <a:gd name="connsiteY97-1040" fmla="*/ 20084 h 2364509"/>
                <a:gd name="connsiteX98-1041" fmla="*/ 1737353 w 1985964"/>
                <a:gd name="connsiteY98-1042" fmla="*/ 11631 h 2364509"/>
                <a:gd name="connsiteX99-1043" fmla="*/ 1721545 w 1985964"/>
                <a:gd name="connsiteY99-1044" fmla="*/ 6724 h 2364509"/>
                <a:gd name="connsiteX100-1045" fmla="*/ 1717783 w 1985964"/>
                <a:gd name="connsiteY100-1046" fmla="*/ 6345 h 2364509"/>
                <a:gd name="connsiteX101-1047" fmla="*/ 1713431 w 1985964"/>
                <a:gd name="connsiteY101-1048" fmla="*/ 5170 h 2364509"/>
                <a:gd name="connsiteX102-1049" fmla="*/ 1654843 w 1985964"/>
                <a:gd name="connsiteY102-1050" fmla="*/ 0 h 23645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</a:cxnLst>
              <a:rect l="l" t="t" r="r" b="b"/>
              <a:pathLst>
                <a:path w="1985964" h="2364509">
                  <a:moveTo>
                    <a:pt x="1654843" y="0"/>
                  </a:moveTo>
                  <a:lnTo>
                    <a:pt x="1654842" y="0"/>
                  </a:lnTo>
                  <a:lnTo>
                    <a:pt x="330977" y="0"/>
                  </a:lnTo>
                  <a:lnTo>
                    <a:pt x="330976" y="0"/>
                  </a:lnTo>
                  <a:cubicBezTo>
                    <a:pt x="148183" y="0"/>
                    <a:pt x="0" y="148183"/>
                    <a:pt x="0" y="330976"/>
                  </a:cubicBezTo>
                  <a:lnTo>
                    <a:pt x="0" y="2033533"/>
                  </a:lnTo>
                  <a:cubicBezTo>
                    <a:pt x="0" y="2216326"/>
                    <a:pt x="148183" y="2364509"/>
                    <a:pt x="330976" y="2364509"/>
                  </a:cubicBezTo>
                  <a:lnTo>
                    <a:pt x="330977" y="2364509"/>
                  </a:lnTo>
                  <a:lnTo>
                    <a:pt x="1654842" y="2364509"/>
                  </a:lnTo>
                  <a:lnTo>
                    <a:pt x="1654843" y="2364509"/>
                  </a:lnTo>
                  <a:cubicBezTo>
                    <a:pt x="1654845" y="2364509"/>
                    <a:pt x="1654848" y="2364508"/>
                    <a:pt x="1654850" y="2364508"/>
                  </a:cubicBezTo>
                  <a:lnTo>
                    <a:pt x="1713430" y="2359339"/>
                  </a:lnTo>
                  <a:lnTo>
                    <a:pt x="1717781" y="2358164"/>
                  </a:lnTo>
                  <a:lnTo>
                    <a:pt x="1721546" y="2357784"/>
                  </a:lnTo>
                  <a:lnTo>
                    <a:pt x="1737367" y="2352873"/>
                  </a:lnTo>
                  <a:lnTo>
                    <a:pt x="1768643" y="2344425"/>
                  </a:lnTo>
                  <a:lnTo>
                    <a:pt x="1773429" y="2341679"/>
                  </a:lnTo>
                  <a:lnTo>
                    <a:pt x="1783674" y="2338499"/>
                  </a:lnTo>
                  <a:cubicBezTo>
                    <a:pt x="1803472" y="2330125"/>
                    <a:pt x="1822287" y="2319879"/>
                    <a:pt x="1839895" y="2307983"/>
                  </a:cubicBezTo>
                  <a:lnTo>
                    <a:pt x="1857542" y="2293423"/>
                  </a:lnTo>
                  <a:lnTo>
                    <a:pt x="1865374" y="2288930"/>
                  </a:lnTo>
                  <a:lnTo>
                    <a:pt x="1878381" y="2276229"/>
                  </a:lnTo>
                  <a:lnTo>
                    <a:pt x="1888878" y="2267568"/>
                  </a:lnTo>
                  <a:lnTo>
                    <a:pt x="1895621" y="2259396"/>
                  </a:lnTo>
                  <a:lnTo>
                    <a:pt x="1905109" y="2250132"/>
                  </a:lnTo>
                  <a:lnTo>
                    <a:pt x="1919122" y="2230912"/>
                  </a:lnTo>
                  <a:lnTo>
                    <a:pt x="1929293" y="2218585"/>
                  </a:lnTo>
                  <a:lnTo>
                    <a:pt x="1932739" y="2212236"/>
                  </a:lnTo>
                  <a:lnTo>
                    <a:pt x="1937902" y="2205156"/>
                  </a:lnTo>
                  <a:lnTo>
                    <a:pt x="1952079" y="2176606"/>
                  </a:lnTo>
                  <a:lnTo>
                    <a:pt x="1959809" y="2162364"/>
                  </a:lnTo>
                  <a:lnTo>
                    <a:pt x="1960907" y="2158828"/>
                  </a:lnTo>
                  <a:lnTo>
                    <a:pt x="1962861" y="2154893"/>
                  </a:lnTo>
                  <a:lnTo>
                    <a:pt x="1979076" y="2100297"/>
                  </a:lnTo>
                  <a:cubicBezTo>
                    <a:pt x="1979082" y="2100277"/>
                    <a:pt x="1979089" y="2100256"/>
                    <a:pt x="1979095" y="2100236"/>
                  </a:cubicBezTo>
                  <a:lnTo>
                    <a:pt x="1979098" y="2100200"/>
                  </a:lnTo>
                  <a:lnTo>
                    <a:pt x="1985963" y="2043903"/>
                  </a:lnTo>
                  <a:lnTo>
                    <a:pt x="1985963" y="1725393"/>
                  </a:lnTo>
                  <a:lnTo>
                    <a:pt x="1985964" y="1725393"/>
                  </a:lnTo>
                  <a:lnTo>
                    <a:pt x="1985964" y="1401883"/>
                  </a:lnTo>
                  <a:cubicBezTo>
                    <a:pt x="1985916" y="1401644"/>
                    <a:pt x="1985867" y="1401404"/>
                    <a:pt x="1985819" y="1401165"/>
                  </a:cubicBezTo>
                  <a:lnTo>
                    <a:pt x="1985819" y="1395747"/>
                  </a:lnTo>
                  <a:lnTo>
                    <a:pt x="1984725" y="1395747"/>
                  </a:lnTo>
                  <a:lnTo>
                    <a:pt x="1980350" y="1374076"/>
                  </a:lnTo>
                  <a:cubicBezTo>
                    <a:pt x="1969505" y="1348436"/>
                    <a:pt x="1944117" y="1330445"/>
                    <a:pt x="1914526" y="1330445"/>
                  </a:cubicBezTo>
                  <a:cubicBezTo>
                    <a:pt x="1884936" y="1330445"/>
                    <a:pt x="1859547" y="1348436"/>
                    <a:pt x="1848702" y="1374076"/>
                  </a:cubicBezTo>
                  <a:lnTo>
                    <a:pt x="1844327" y="1395747"/>
                  </a:lnTo>
                  <a:lnTo>
                    <a:pt x="1842312" y="1395747"/>
                  </a:lnTo>
                  <a:cubicBezTo>
                    <a:pt x="1842312" y="1591963"/>
                    <a:pt x="1842311" y="1788179"/>
                    <a:pt x="1842311" y="1984395"/>
                  </a:cubicBezTo>
                  <a:cubicBezTo>
                    <a:pt x="1842311" y="1998840"/>
                    <a:pt x="1840847" y="2012943"/>
                    <a:pt x="1838060" y="2026564"/>
                  </a:cubicBezTo>
                  <a:cubicBezTo>
                    <a:pt x="1838059" y="2026566"/>
                    <a:pt x="1838059" y="2026568"/>
                    <a:pt x="1838058" y="2026570"/>
                  </a:cubicBezTo>
                  <a:lnTo>
                    <a:pt x="1818140" y="2077302"/>
                  </a:lnTo>
                  <a:lnTo>
                    <a:pt x="1792175" y="2115814"/>
                  </a:lnTo>
                  <a:lnTo>
                    <a:pt x="1773416" y="2137481"/>
                  </a:lnTo>
                  <a:lnTo>
                    <a:pt x="1731490" y="2165749"/>
                  </a:lnTo>
                  <a:lnTo>
                    <a:pt x="1709927" y="2178120"/>
                  </a:lnTo>
                  <a:lnTo>
                    <a:pt x="1633141" y="2193622"/>
                  </a:lnTo>
                  <a:cubicBezTo>
                    <a:pt x="1633117" y="2193626"/>
                    <a:pt x="1633094" y="2193631"/>
                    <a:pt x="1633070" y="2193635"/>
                  </a:cubicBezTo>
                  <a:lnTo>
                    <a:pt x="352749" y="2193635"/>
                  </a:lnTo>
                  <a:cubicBezTo>
                    <a:pt x="237188" y="2193635"/>
                    <a:pt x="143507" y="2099954"/>
                    <a:pt x="143507" y="1984393"/>
                  </a:cubicBezTo>
                  <a:lnTo>
                    <a:pt x="143507" y="380114"/>
                  </a:lnTo>
                  <a:cubicBezTo>
                    <a:pt x="143507" y="365669"/>
                    <a:pt x="144971" y="351566"/>
                    <a:pt x="147758" y="337945"/>
                  </a:cubicBezTo>
                  <a:lnTo>
                    <a:pt x="159950" y="298669"/>
                  </a:lnTo>
                  <a:lnTo>
                    <a:pt x="204792" y="232160"/>
                  </a:lnTo>
                  <a:cubicBezTo>
                    <a:pt x="242657" y="194294"/>
                    <a:pt x="294968" y="170874"/>
                    <a:pt x="352748" y="170874"/>
                  </a:cubicBezTo>
                  <a:lnTo>
                    <a:pt x="1633069" y="170874"/>
                  </a:lnTo>
                  <a:cubicBezTo>
                    <a:pt x="1748630" y="170874"/>
                    <a:pt x="1842311" y="264555"/>
                    <a:pt x="1842311" y="380116"/>
                  </a:cubicBezTo>
                  <a:lnTo>
                    <a:pt x="1842311" y="390533"/>
                  </a:lnTo>
                  <a:lnTo>
                    <a:pt x="1842312" y="390533"/>
                  </a:lnTo>
                  <a:lnTo>
                    <a:pt x="1842312" y="657949"/>
                  </a:lnTo>
                  <a:lnTo>
                    <a:pt x="1844327" y="657949"/>
                  </a:lnTo>
                  <a:lnTo>
                    <a:pt x="1848702" y="679620"/>
                  </a:lnTo>
                  <a:cubicBezTo>
                    <a:pt x="1859547" y="705260"/>
                    <a:pt x="1884936" y="723251"/>
                    <a:pt x="1914526" y="723251"/>
                  </a:cubicBezTo>
                  <a:cubicBezTo>
                    <a:pt x="1944117" y="723251"/>
                    <a:pt x="1969505" y="705260"/>
                    <a:pt x="1980350" y="679620"/>
                  </a:cubicBezTo>
                  <a:lnTo>
                    <a:pt x="1984725" y="657949"/>
                  </a:lnTo>
                  <a:lnTo>
                    <a:pt x="1985819" y="657949"/>
                  </a:lnTo>
                  <a:lnTo>
                    <a:pt x="1985819" y="652531"/>
                  </a:lnTo>
                  <a:cubicBezTo>
                    <a:pt x="1985867" y="652292"/>
                    <a:pt x="1985916" y="652052"/>
                    <a:pt x="1985964" y="651813"/>
                  </a:cubicBezTo>
                  <a:lnTo>
                    <a:pt x="1985964" y="320606"/>
                  </a:lnTo>
                  <a:lnTo>
                    <a:pt x="1979095" y="264273"/>
                  </a:lnTo>
                  <a:cubicBezTo>
                    <a:pt x="1975237" y="245420"/>
                    <a:pt x="1969777" y="227152"/>
                    <a:pt x="1962862" y="209616"/>
                  </a:cubicBezTo>
                  <a:lnTo>
                    <a:pt x="1960902" y="205670"/>
                  </a:lnTo>
                  <a:lnTo>
                    <a:pt x="1959808" y="202145"/>
                  </a:lnTo>
                  <a:lnTo>
                    <a:pt x="1952102" y="187947"/>
                  </a:lnTo>
                  <a:lnTo>
                    <a:pt x="1937903" y="159353"/>
                  </a:lnTo>
                  <a:lnTo>
                    <a:pt x="1932732" y="152262"/>
                  </a:lnTo>
                  <a:lnTo>
                    <a:pt x="1929292" y="145924"/>
                  </a:lnTo>
                  <a:lnTo>
                    <a:pt x="1919138" y="133617"/>
                  </a:lnTo>
                  <a:lnTo>
                    <a:pt x="1905110" y="114377"/>
                  </a:lnTo>
                  <a:lnTo>
                    <a:pt x="1895612" y="105103"/>
                  </a:lnTo>
                  <a:lnTo>
                    <a:pt x="1888877" y="96941"/>
                  </a:lnTo>
                  <a:lnTo>
                    <a:pt x="1878393" y="88290"/>
                  </a:lnTo>
                  <a:lnTo>
                    <a:pt x="1865375" y="75579"/>
                  </a:lnTo>
                  <a:lnTo>
                    <a:pt x="1857537" y="71082"/>
                  </a:lnTo>
                  <a:lnTo>
                    <a:pt x="1839894" y="56526"/>
                  </a:lnTo>
                  <a:cubicBezTo>
                    <a:pt x="1822286" y="44630"/>
                    <a:pt x="1803471" y="34384"/>
                    <a:pt x="1783673" y="26010"/>
                  </a:cubicBezTo>
                  <a:lnTo>
                    <a:pt x="1773433" y="22831"/>
                  </a:lnTo>
                  <a:lnTo>
                    <a:pt x="1768644" y="20084"/>
                  </a:lnTo>
                  <a:lnTo>
                    <a:pt x="1737353" y="11631"/>
                  </a:lnTo>
                  <a:lnTo>
                    <a:pt x="1721545" y="6724"/>
                  </a:lnTo>
                  <a:lnTo>
                    <a:pt x="1717783" y="6345"/>
                  </a:lnTo>
                  <a:lnTo>
                    <a:pt x="1713431" y="5170"/>
                  </a:lnTo>
                  <a:cubicBezTo>
                    <a:pt x="1694415" y="1773"/>
                    <a:pt x="1674836" y="0"/>
                    <a:pt x="1654843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961997" y="1855849"/>
            <a:ext cx="1136567" cy="396896"/>
          </a:xfrm>
          <a:prstGeom prst="rect">
            <a:avLst/>
          </a:prstGeom>
        </p:spPr>
      </p:pic>
      <p:pic>
        <p:nvPicPr>
          <p:cNvPr id="171" name="Picture 170" descr="Logo, company name&#10;&#10;Description automatically generated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51376" y="1458767"/>
            <a:ext cx="1191057" cy="1191057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56368" y="1617140"/>
            <a:ext cx="832498" cy="874313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719128" y="3065781"/>
            <a:ext cx="16319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开放研究中的代码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802831" y="3065781"/>
            <a:ext cx="1505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开放研究预印本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736431" y="3065781"/>
            <a:ext cx="1620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开放研究中的数据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869188" y="3065781"/>
            <a:ext cx="163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IEEE</a:t>
            </a: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开放获取期刊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755749" y="3470056"/>
            <a:ext cx="1631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免费上传代码，用户无需订阅即可访问代码
</a:t>
            </a:r>
            <a:endParaRPr 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788701" y="3450613"/>
            <a:ext cx="1584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发布与研究相关的大型数据集
</a:t>
            </a:r>
            <a:endParaRPr 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785103" y="3450618"/>
            <a:ext cx="1584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在同行评议之前发布早期和完全开放版本的文章
</a:t>
            </a:r>
            <a:endParaRPr 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6838014" y="3464365"/>
            <a:ext cx="1722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IEEE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拥有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36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Arial" panose="020B0604020202020204"/>
              </a:rPr>
              <a:t>种完全开放获取期刊供作者选择</a:t>
            </a:r>
            <a:endParaRPr lang="en-US" sz="1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719128" y="333466"/>
            <a:ext cx="390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IEEE 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开放科学解决方案</a:t>
            </a:r>
            <a:endParaRPr lang="en-I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1079" y="4381834"/>
            <a:ext cx="448055" cy="249923"/>
          </a:xfrm>
          <a:prstGeom prst="rect">
            <a:avLst/>
          </a:prstGeom>
        </p:spPr>
      </p:pic>
      <p:pic>
        <p:nvPicPr>
          <p:cNvPr id="21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63521" y="4356967"/>
            <a:ext cx="448055" cy="24992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  <p:bldP spid="175" grpId="0"/>
      <p:bldP spid="176" grpId="0"/>
      <p:bldP spid="178" grpId="0"/>
      <p:bldP spid="179" grpId="0"/>
      <p:bldP spid="180" grpId="0"/>
      <p:bldP spid="18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1"/>
          <p:cNvSpPr/>
          <p:nvPr/>
        </p:nvSpPr>
        <p:spPr>
          <a:xfrm>
            <a:off x="-1" y="0"/>
            <a:ext cx="5268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4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51"/>
          <p:cNvSpPr txBox="1"/>
          <p:nvPr/>
        </p:nvSpPr>
        <p:spPr>
          <a:xfrm>
            <a:off x="295928" y="30512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defTabSz="685800">
              <a:lnSpc>
                <a:spcPct val="90000"/>
              </a:lnSpc>
              <a:buClr>
                <a:srgbClr val="0F4059"/>
              </a:buClr>
              <a:buSzPts val="2580"/>
            </a:pPr>
            <a:r>
              <a:rPr lang="en-GB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Open Sans"/>
              </a:rPr>
              <a:t>Code Ocean</a:t>
            </a:r>
            <a:endParaRPr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Open Sans"/>
            </a:endParaRPr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311699" y="844599"/>
            <a:ext cx="4105500" cy="38776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91400" rIns="91400" bIns="91400" rtlCol="0" anchor="t" anchorCtr="0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可与其他学术平台集成的在线代码可再现性平台。</a:t>
            </a:r>
            <a:endParaRPr lang="en-GB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作者可以在可运算环境发布代码和算法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Code Ocean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插件直接集成在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IEEE Xplore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文章细节页面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用户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读者可以基于他人发布的代码进一步演算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用户获得与原始作者相同的运算环境， 无需额外设置和安装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用户可以使用一系列配套工具：</a:t>
            </a: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 Jupyter, Code versioning, collaboration, flexible computing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等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您也可以导出该代码集，在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Code Ocean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之外的平台运行。 这是一个开放平台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发布的代码集带有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DOI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，属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OA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资源</a:t>
            </a: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代码和算法现在可以进行同行评审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</p:txBody>
      </p:sp>
      <p:pic>
        <p:nvPicPr>
          <p:cNvPr id="206" name="Google Shape;206;p51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5343521" y="-1"/>
            <a:ext cx="3800478" cy="25041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4384268" y="825400"/>
            <a:ext cx="1699101" cy="3575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altLang="zh-CN" sz="1500" dirty="0"/>
              <a:t>HTML</a:t>
            </a:r>
            <a:r>
              <a:rPr lang="zh-CN" altLang="en-US" sz="1500" dirty="0"/>
              <a:t>页面</a:t>
            </a:r>
            <a:endParaRPr lang="en-US" altLang="zh-CN" sz="1200" b="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43522" y="2539044"/>
            <a:ext cx="3799307" cy="2604458"/>
          </a:xfrm>
          <a:prstGeom prst="rect">
            <a:avLst/>
          </a:prstGeom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4384268" y="4120129"/>
            <a:ext cx="1699101" cy="3575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altLang="zh-CN" sz="1500" dirty="0"/>
              <a:t>Code Ocean</a:t>
            </a:r>
            <a:endParaRPr lang="en-US" altLang="zh-CN" sz="1200" b="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88</a:t>
            </a:fld>
            <a:endParaRPr lang="en-GB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1"/>
          <p:cNvSpPr/>
          <p:nvPr/>
        </p:nvSpPr>
        <p:spPr>
          <a:xfrm>
            <a:off x="4425612" y="7275"/>
            <a:ext cx="4725000" cy="51435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51"/>
          <p:cNvSpPr txBox="1"/>
          <p:nvPr/>
        </p:nvSpPr>
        <p:spPr>
          <a:xfrm>
            <a:off x="180722" y="23068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defTabSz="685800">
              <a:lnSpc>
                <a:spcPct val="90000"/>
              </a:lnSpc>
              <a:buClr>
                <a:srgbClr val="0F4059"/>
              </a:buClr>
              <a:buSzPts val="2580"/>
              <a:defRPr/>
            </a:pPr>
            <a:r>
              <a:rPr lang="en-GB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Open Sans"/>
                <a:hlinkClick r:id="rId3"/>
              </a:rPr>
              <a:t>Techrxiv.org</a:t>
            </a:r>
            <a:endParaRPr lang="en-GB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Open Sans"/>
            </a:endParaRPr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180723" y="766216"/>
            <a:ext cx="4120132" cy="39346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91400" rIns="91400" bIns="914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127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一个开放的预印服务器，用于未出版的电气工程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、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计算机科学和相关技术研究。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覆盖</a:t>
            </a: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领域包括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：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27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Aerospace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Bioengineering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Communication, Networking and Broadcast Technologies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Components, Circuits, Devices and Systems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Computing and Processing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Engineered Materials, Dielectrics and Plasmas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Engineering Profession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Fields, Waves and Electromagnetics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General Topics for Engineers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Geoscience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Engineering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Photonics and </a:t>
            </a:r>
            <a:r>
              <a:rPr lang="en-US" sz="1250" dirty="0" err="1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Electrooptics</a:t>
            </a:r>
            <a:endParaRPr lang="en-US" sz="1250" dirty="0">
              <a:solidFill>
                <a:srgbClr val="252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Power, Energy and Industry Applications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Robotics and Control Systems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Signal Processing and Analysis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Transportation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27"/>
            </a:pP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603" t="-397" r="13889" b="1"/>
          <a:stretch>
            <a:fillRect/>
          </a:stretch>
        </p:blipFill>
        <p:spPr>
          <a:xfrm>
            <a:off x="4385379" y="-7275"/>
            <a:ext cx="4765234" cy="37633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5379" y="3756057"/>
            <a:ext cx="4758622" cy="138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2039" y="3958708"/>
            <a:ext cx="468873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通过使用TechRxiv，作者可以迅速将其作品传播给广泛受众，并获得有关其研究草案版本的社区反馈</a:t>
            </a:r>
            <a:r>
              <a:rPr 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。 “预印本”是文章的草稿版本（已发布文章的最终版本不应提交给TechRxiv）。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2375" y="1242136"/>
            <a:ext cx="4888600" cy="2372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</a:t>
            </a:r>
          </a:p>
        </p:txBody>
      </p:sp>
      <p:sp>
        <p:nvSpPr>
          <p:cNvPr id="5" name="矩形 4"/>
          <p:cNvSpPr/>
          <p:nvPr/>
        </p:nvSpPr>
        <p:spPr>
          <a:xfrm>
            <a:off x="3184563" y="412873"/>
            <a:ext cx="1619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自动认证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文本占位符 4"/>
          <p:cNvSpPr txBox="1">
            <a:spLocks noChangeArrowheads="1"/>
          </p:cNvSpPr>
          <p:nvPr/>
        </p:nvSpPr>
        <p:spPr>
          <a:xfrm>
            <a:off x="4860832" y="437495"/>
            <a:ext cx="4539748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1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1800" b="1" i="1" u="sng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https://ieeexplore.ieee.org</a:t>
            </a:r>
            <a:endParaRPr lang="en-US" altLang="zh-CN" sz="1800" b="1" i="1" u="sng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213" y="1068904"/>
            <a:ext cx="5783894" cy="3323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全文数据库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CIE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Data and Cybersecurity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Semiconductors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Artech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House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Packt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Manning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 Gruyter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8106" y="1197768"/>
            <a:ext cx="2680360" cy="173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6319853" y="3125881"/>
            <a:ext cx="2384500" cy="1415772"/>
            <a:chOff x="6405553" y="2844785"/>
            <a:chExt cx="2384500" cy="1415772"/>
          </a:xfrm>
        </p:grpSpPr>
        <p:sp>
          <p:nvSpPr>
            <p:cNvPr id="14" name="文本框 13"/>
            <p:cNvSpPr txBox="1"/>
            <p:nvPr/>
          </p:nvSpPr>
          <p:spPr>
            <a:xfrm>
              <a:off x="6405553" y="2844785"/>
              <a:ext cx="2384500" cy="14157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浏览器：</a:t>
              </a:r>
              <a:endPara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Firefox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Safari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Chrome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Opera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Microsoft Edge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12090" y="2964584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345366" y="3183339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97791" y="3382131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364465" y="3600886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084415" y="3785552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286860" y="4609212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424986" y="1322768"/>
            <a:ext cx="3213111" cy="1341906"/>
            <a:chOff x="2068180" y="1327679"/>
            <a:chExt cx="2727960" cy="1415421"/>
          </a:xfrm>
        </p:grpSpPr>
        <p:sp>
          <p:nvSpPr>
            <p:cNvPr id="4" name="圆角矩形 3"/>
            <p:cNvSpPr/>
            <p:nvPr/>
          </p:nvSpPr>
          <p:spPr>
            <a:xfrm>
              <a:off x="2068180" y="1359524"/>
              <a:ext cx="2727960" cy="1363980"/>
            </a:xfrm>
            <a:prstGeom prst="roundRect">
              <a:avLst/>
            </a:prstGeom>
            <a:solidFill>
              <a:srgbClr val="FFE699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18825" y="1327679"/>
              <a:ext cx="2646419" cy="1415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期刊和杂志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会议录（每年）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标准文档（草案除外）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IET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VDE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会议录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Bell Labs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技术期刊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右箭头 20"/>
          <p:cNvSpPr/>
          <p:nvPr/>
        </p:nvSpPr>
        <p:spPr>
          <a:xfrm>
            <a:off x="3638097" y="1837519"/>
            <a:ext cx="638721" cy="156201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309426" y="1656282"/>
            <a:ext cx="177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</a:t>
            </a:r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1"/>
          <p:cNvSpPr txBox="1"/>
          <p:nvPr/>
        </p:nvSpPr>
        <p:spPr>
          <a:xfrm>
            <a:off x="367533" y="38778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defTabSz="685800">
              <a:lnSpc>
                <a:spcPct val="90000"/>
              </a:lnSpc>
              <a:buClr>
                <a:srgbClr val="0F4059"/>
              </a:buClr>
              <a:buSzPts val="2580"/>
              <a:defRPr/>
            </a:pPr>
            <a:r>
              <a:rPr lang="en-GB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Open Sans"/>
              </a:rPr>
              <a:t>IEEE Dataport</a:t>
            </a:r>
            <a:endParaRPr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Open Sans"/>
            </a:endParaRPr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367534" y="1133226"/>
            <a:ext cx="4089206" cy="47478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91400" rIns="91400" bIns="91400" rtlCol="0" anchor="t" anchorCtr="0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一个基于web的云服务平台，支持全球技术社区的数据需求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每个数据集可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无限期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存储多个数据文件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， 个人用户上限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2TB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，机构用户上限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10TB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数据集可以链接到Xplore文章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数据集带有DOI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可以</a:t>
            </a: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制定引文并以多种格式提供给用户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与ORCID集成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，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用户可以选择将IEEE </a:t>
            </a: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DataPort数据集自动添加到他们的ORCID资产列表中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5" indent="-174625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可以存储和链接相关文档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——脚本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、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可视化文件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、</a:t>
            </a: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相关文档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</p:txBody>
      </p:sp>
      <p:pic>
        <p:nvPicPr>
          <p:cNvPr id="4" name="图片 3" descr="图形用户界面, 文本, 网站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417" y="-4510"/>
            <a:ext cx="4387583" cy="1476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16" y="1481526"/>
            <a:ext cx="4387583" cy="39544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7534" y="78119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https://ieee-dataport.org/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90</a:t>
            </a:fld>
            <a:endParaRPr lang="en-GB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善用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衔接学业与职业发展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282291" y="365527"/>
            <a:ext cx="346710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中国地区学生分会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81548" y="972368"/>
            <a:ext cx="577221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2000"/>
              </a:spcBef>
              <a:buBlip>
                <a:blip r:embed="rId2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SzPct val="100000"/>
              <a:buBlip>
                <a:blip r:embed="rId3"/>
              </a:buBlip>
              <a:defRPr sz="24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截止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月，目前，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在全球拥有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3600+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个学生分会；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中国学生分会的数目已达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个；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82290" y="4227312"/>
            <a:ext cx="2430197" cy="70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申请加入流程图：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点击这里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其他更多信息：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点击这里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92</a:t>
            </a:fld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71C94D-4983-2F12-B88D-808B2F83C3BA}"/>
              </a:ext>
            </a:extLst>
          </p:cNvPr>
          <p:cNvSpPr txBox="1"/>
          <p:nvPr/>
        </p:nvSpPr>
        <p:spPr>
          <a:xfrm>
            <a:off x="4114800" y="211606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7764897-4B6B-83C8-CABE-B678F76B4E60}"/>
              </a:ext>
            </a:extLst>
          </p:cNvPr>
          <p:cNvSpPr txBox="1"/>
          <p:nvPr/>
        </p:nvSpPr>
        <p:spPr>
          <a:xfrm>
            <a:off x="198072" y="1595636"/>
            <a:ext cx="8856915" cy="2708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numCol="5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电子科技大学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东南大学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浙江大学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西安交通大学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华北电力大学 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北京校区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北京邮电大学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西安电子科技大学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华中科技大学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复旦大学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天津大学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中国科学院大学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北航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西北工业大学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 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主校区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华南理工大学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山东大学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武汉大学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重庆大学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香港中文大学（深圳）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北方工业大学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深圳技术大学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中国科学技术大学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深圳大学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中山大学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广州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湖南大学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华东师范大学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哈尔滨工业大学深圳研究生院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南方科技大学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清华大学深圳国际研究生院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同济大学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合肥工业大学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西南交通大学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南京理工大学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华北电力大学 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保定校区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福州大学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北京大学深圳研究生院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郑州大学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中国矿业大学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广东工业大学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上海电力大学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南京航空航天大学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西交利物浦大学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中国科学院长春光学精密机械与物理研究所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海南大学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西湖大学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北京化工大学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江苏大学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中国科学院深圳先进技术研究院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长春理工大学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南京师范大学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云南大学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广州南方学院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河北大学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上海交通大学密西根学院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济南大学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中国电力科学研究院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纽约理工大学南京分校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班戈学院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中国科学院西安光学精密机械研究所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四川大学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杭州电子科技大学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中国农业大学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中国科学院上海技术物理研究所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西南石油大学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中南民族大学</a:t>
            </a:r>
          </a:p>
          <a:p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/>
          <p:nvPr/>
        </p:nvSpPr>
        <p:spPr>
          <a:xfrm>
            <a:off x="409290" y="360249"/>
            <a:ext cx="195291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相关活动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865" y="1093560"/>
            <a:ext cx="2978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技术讲座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08735" y="1074431"/>
            <a:ext cx="2261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公司参观</a:t>
            </a:r>
          </a:p>
        </p:txBody>
      </p:sp>
      <p:sp>
        <p:nvSpPr>
          <p:cNvPr id="7" name="Rectangle 3"/>
          <p:cNvSpPr txBox="1"/>
          <p:nvPr/>
        </p:nvSpPr>
        <p:spPr bwMode="auto">
          <a:xfrm>
            <a:off x="3978099" y="1701315"/>
            <a:ext cx="2204752" cy="31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Intel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中兴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华为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法国电信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中关村软件园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腾讯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大疆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1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Clr>
                <a:srgbClr val="595959"/>
              </a:buClr>
              <a:buFontTx/>
              <a:buNone/>
            </a:pPr>
            <a:endParaRPr lang="en-US" altLang="zh-CN" sz="1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Clr>
                <a:srgbClr val="595959"/>
              </a:buClr>
            </a:pP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944">
            <a:off x="677333" y="1508440"/>
            <a:ext cx="2567080" cy="181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4154"/>
          <a:stretch>
            <a:fillRect/>
          </a:stretch>
        </p:blipFill>
        <p:spPr>
          <a:xfrm>
            <a:off x="736040" y="3230207"/>
            <a:ext cx="2426261" cy="1577782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51" y="1693028"/>
            <a:ext cx="2101811" cy="14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DSC_00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52" y="3136978"/>
            <a:ext cx="2101810" cy="140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/>
          <p:nvPr/>
        </p:nvSpPr>
        <p:spPr>
          <a:xfrm>
            <a:off x="409290" y="360249"/>
            <a:ext cx="195291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国际竞赛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886" y="907864"/>
            <a:ext cx="6445435" cy="42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ts val="2000"/>
              </a:spcBef>
              <a:buBlip>
                <a:blip r:embed="rId2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SzPct val="100000"/>
              <a:buBlip>
                <a:blip r:embed="rId3"/>
              </a:buBlip>
              <a:defRPr sz="24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16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Xtreme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Programming Challenge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8013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Worldwide, 24-hour programming challenge for IEEE Student and Graduate Student Members</a:t>
            </a:r>
          </a:p>
          <a:p>
            <a:pPr marL="108013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Teams are advised and proctored by an IEEE Member, compete in 24-hour time span to solve a set of programming challenges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Formula Hybrid </a:t>
            </a:r>
          </a:p>
          <a:p>
            <a:pPr marL="108013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Competition founded by Thayer School of Engineering at Dartmouth</a:t>
            </a:r>
          </a:p>
          <a:p>
            <a:pPr marL="108013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Held at New Hampshire Motor Speedway</a:t>
            </a:r>
          </a:p>
          <a:p>
            <a:pPr marL="108013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 to undergraduates and graduates</a:t>
            </a:r>
          </a:p>
          <a:p>
            <a:pPr marL="108013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 and compete with an electric or hybrid racecar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zh-CN" sz="1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71" y="907864"/>
            <a:ext cx="2082428" cy="93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9-tex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20" y="1974227"/>
            <a:ext cx="2543601" cy="111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17085" r="15054" b="59735"/>
          <a:stretch>
            <a:fillRect/>
          </a:stretch>
        </p:blipFill>
        <p:spPr>
          <a:xfrm>
            <a:off x="6284120" y="3217147"/>
            <a:ext cx="2859880" cy="750769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7250"/>
          </a:xfrm>
        </p:spPr>
        <p:txBody>
          <a:bodyPr/>
          <a:lstStyle/>
          <a:p>
            <a:pPr eaLnBrk="1" hangingPunct="1"/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社交人脉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科技学会的“圈子”</a:t>
            </a:r>
            <a:endParaRPr lang="en-US" altLang="zh-CN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568247" y="1026351"/>
            <a:ext cx="8007505" cy="343019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6B1F73"/>
              </a:buClr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Involvement in IEEE Societies, Sections, and Chapters</a:t>
            </a:r>
          </a:p>
          <a:p>
            <a:pPr lvl="1" eaLnBrk="1" hangingPunct="1">
              <a:lnSpc>
                <a:spcPct val="100000"/>
              </a:lnSpc>
              <a:buClr>
                <a:srgbClr val="6B1F73"/>
              </a:buClr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Local Section activities </a:t>
            </a:r>
          </a:p>
          <a:p>
            <a:pPr lvl="1" eaLnBrk="1" hangingPunct="1">
              <a:lnSpc>
                <a:spcPct val="100000"/>
              </a:lnSpc>
              <a:buClr>
                <a:srgbClr val="6B1F73"/>
              </a:buClr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National and international activities</a:t>
            </a:r>
          </a:p>
          <a:p>
            <a:pPr eaLnBrk="1" hangingPunct="1">
              <a:lnSpc>
                <a:spcPct val="100000"/>
              </a:lnSpc>
              <a:buClr>
                <a:srgbClr val="6B1F73"/>
              </a:buClr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Participation in IEEE Young Professionals Program and Women in Engineering (WIE) groups</a:t>
            </a:r>
          </a:p>
          <a:p>
            <a:pPr eaLnBrk="1" hangingPunct="1">
              <a:lnSpc>
                <a:spcPct val="100000"/>
              </a:lnSpc>
              <a:buClr>
                <a:srgbClr val="6B1F73"/>
              </a:buClr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2,000+ IEEE conferences per year </a:t>
            </a:r>
          </a:p>
          <a:p>
            <a:pPr lvl="1" eaLnBrk="1" hangingPunct="1">
              <a:lnSpc>
                <a:spcPct val="100000"/>
              </a:lnSpc>
              <a:buClr>
                <a:srgbClr val="6B1F73"/>
              </a:buClr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Great locations for face-to-face networking!</a:t>
            </a:r>
          </a:p>
          <a:p>
            <a:pPr lvl="1" eaLnBrk="1" hangingPunct="1">
              <a:lnSpc>
                <a:spcPct val="100000"/>
              </a:lnSpc>
              <a:buClr>
                <a:srgbClr val="6B1F73"/>
              </a:buClr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Opportunity to give papers or poster sessions</a:t>
            </a:r>
          </a:p>
          <a:p>
            <a:pPr lvl="1" eaLnBrk="1" hangingPunct="1">
              <a:lnSpc>
                <a:spcPct val="100000"/>
              </a:lnSpc>
              <a:buClr>
                <a:srgbClr val="6B1F73"/>
              </a:buClr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https://www.ieee.org/conferences/index.html </a:t>
            </a: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buClr>
                <a:srgbClr val="6B1F73"/>
              </a:buClr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Social Networking: IEEE </a:t>
            </a:r>
            <a:r>
              <a:rPr lang="en-US" altLang="zh-CN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Collabratec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IEEE </a:t>
            </a:r>
            <a:r>
              <a:rPr lang="en-US" altLang="zh-CN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MemberNet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MentorNet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LinkedIn, Facebook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Twitter,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95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479100" y="514966"/>
            <a:ext cx="6197204" cy="522720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求职网站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https://jobs.ieee.org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" y="1343009"/>
            <a:ext cx="3606647" cy="302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38" y="1671235"/>
            <a:ext cx="4935776" cy="2695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右箭头 3"/>
          <p:cNvSpPr/>
          <p:nvPr/>
        </p:nvSpPr>
        <p:spPr>
          <a:xfrm>
            <a:off x="3653517" y="2612775"/>
            <a:ext cx="4327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BB2550-B1B0-4EED-BEBD-07AB1235616C}" type="slidenum">
              <a:rPr lang="en-US" altLang="zh-CN" smtClean="0"/>
              <a:t>96</a:t>
            </a:fld>
            <a:endParaRPr lang="en-US" altLang="zh-CN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653310" y="260533"/>
            <a:ext cx="7212293" cy="837010"/>
          </a:xfrm>
        </p:spPr>
        <p:txBody>
          <a:bodyPr/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Collabratec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 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https://ieee-collabratec.ieee.org/#discover_opportunities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" y="1197418"/>
            <a:ext cx="7576458" cy="3388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BB2550-B1B0-4EED-BEBD-07AB1235616C}" type="slidenum">
              <a:rPr lang="en-US" altLang="zh-CN" smtClean="0"/>
              <a:t>97</a:t>
            </a:fld>
            <a:endParaRPr lang="en-US" altLang="zh-CN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8267" y="473447"/>
            <a:ext cx="7524151" cy="16180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20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                    </a:t>
            </a:r>
            <a: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162695505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2" y="188946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849" y="1889465"/>
            <a:ext cx="1707980" cy="169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9"/>
          <p:cNvCxnSpPr>
            <a:cxnSpLocks noChangeShapeType="1"/>
          </p:cNvCxnSpPr>
          <p:nvPr/>
        </p:nvCxnSpPr>
        <p:spPr bwMode="auto">
          <a:xfrm rot="10800000">
            <a:off x="967036" y="1679794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cxnSp>
      <p:sp>
        <p:nvSpPr>
          <p:cNvPr id="8" name="文本框 7"/>
          <p:cNvSpPr txBox="1"/>
          <p:nvPr/>
        </p:nvSpPr>
        <p:spPr>
          <a:xfrm>
            <a:off x="1579042" y="3825985"/>
            <a:ext cx="389926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b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4"/>
              </a:rPr>
              <a:t>iel@igroup.com.cn</a:t>
            </a:r>
            <a:endParaRPr lang="zh-CN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JjOTQxYzhjODMyMDAzZmE0MDJkMWFkNmJlNDkwYT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9047</TotalTime>
  <Words>4966</Words>
  <Application>Microsoft Office PowerPoint</Application>
  <PresentationFormat>全屏显示(16:9)</PresentationFormat>
  <Paragraphs>797</Paragraphs>
  <Slides>98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98</vt:i4>
      </vt:variant>
    </vt:vector>
  </HeadingPairs>
  <TitlesOfParts>
    <vt:vector size="110" baseType="lpstr">
      <vt:lpstr>Helvetica Neue Light</vt:lpstr>
      <vt:lpstr>LucidaGrande</vt:lpstr>
      <vt:lpstr>MS PGothic</vt:lpstr>
      <vt:lpstr>等线</vt:lpstr>
      <vt:lpstr>黑体</vt:lpstr>
      <vt:lpstr>微软雅黑</vt:lpstr>
      <vt:lpstr>Arial</vt:lpstr>
      <vt:lpstr>Calibri</vt:lpstr>
      <vt:lpstr>Courier New</vt:lpstr>
      <vt:lpstr>Verdana</vt:lpstr>
      <vt:lpstr>Wingdings</vt:lpstr>
      <vt:lpstr>Theme 1</vt:lpstr>
      <vt:lpstr>IEEE高质量科技资源 助力高效科研创新</vt:lpstr>
      <vt:lpstr>主要内容</vt:lpstr>
      <vt:lpstr>IEEE Xplore——您身边的顶尖科技资源库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多种方法助力高效检索科研文献</vt:lpstr>
      <vt:lpstr>PowerPoint 演示文稿</vt:lpstr>
      <vt:lpstr>一框式检索核心技术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追踪前沿技术热点把握领域发展态势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IEEE投稿攻略，攻克投稿壁垒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准备好发表论文了吗？</vt:lpstr>
      <vt:lpstr>PowerPoint 演示文稿</vt:lpstr>
      <vt:lpstr>PowerPoint 演示文稿</vt:lpstr>
      <vt:lpstr>好题目/坏题目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致谢</vt:lpstr>
      <vt:lpstr>PowerPoint 演示文稿</vt:lpstr>
      <vt:lpstr>投稿信 </vt:lpstr>
      <vt:lpstr>投稿信应包括</vt:lpstr>
      <vt:lpstr>写作要求：清晰简洁，有逻辑性</vt:lpstr>
      <vt:lpstr>常见句法错误 </vt:lpstr>
      <vt:lpstr>常见句法错误</vt:lpstr>
      <vt:lpstr>细心并正确用词 </vt:lpstr>
      <vt:lpstr>增加文章的趣味性 </vt:lpstr>
      <vt:lpstr>增加文章的趣味性 </vt:lpstr>
      <vt:lpstr>请您投稿之前请详细阅读以下步骤</vt:lpstr>
      <vt:lpstr>请您投稿之前请详细阅读以下步骤</vt:lpstr>
      <vt:lpstr>IEEE 作者相关资源</vt:lpstr>
      <vt:lpstr>PowerPoint 演示文稿</vt:lpstr>
      <vt:lpstr>PowerPoint 演示文稿</vt:lpstr>
      <vt:lpstr>PowerPoint 演示文稿</vt:lpstr>
      <vt:lpstr>作者中心与作者工具</vt:lpstr>
      <vt:lpstr>IEEE拥抱开放获取与开放科学</vt:lpstr>
      <vt:lpstr>PowerPoint 演示文稿</vt:lpstr>
      <vt:lpstr>PowerPoint 演示文稿</vt:lpstr>
      <vt:lpstr>目前，IEEE出版36种完全OA期刊-Full Open Access</vt:lpstr>
      <vt:lpstr>PowerPoint 演示文稿</vt:lpstr>
      <vt:lpstr>PowerPoint 演示文稿</vt:lpstr>
      <vt:lpstr>IEEE OA投稿-完全OA期刊 </vt:lpstr>
      <vt:lpstr>IEEE OA投稿-混合期刊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善用IEEE衔接学业与职业发展</vt:lpstr>
      <vt:lpstr>PowerPoint 演示文稿</vt:lpstr>
      <vt:lpstr>PowerPoint 演示文稿</vt:lpstr>
      <vt:lpstr>PowerPoint 演示文稿</vt:lpstr>
      <vt:lpstr>社交人脉-科技学会的“圈子”</vt:lpstr>
      <vt:lpstr>IEEE求职网站  https://jobs.ieee.org</vt:lpstr>
      <vt:lpstr>IEEE Collabratec网站  https://ieee-collabratec.ieee.org/#discover_opportunities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晨曦 张</cp:lastModifiedBy>
  <cp:revision>321</cp:revision>
  <dcterms:created xsi:type="dcterms:W3CDTF">2016-10-24T19:40:00Z</dcterms:created>
  <dcterms:modified xsi:type="dcterms:W3CDTF">2025-03-12T02:27:25Z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E135268594034DAFA0DDB322296F697A_12</vt:lpwstr>
  </property>
  <property fmtid="{D5CDD505-2E9C-101B-9397-08002B2CF9AE}" pid="3" name="KSOProductBuildVer">
    <vt:lpwstr>2052-12.1.0.15374</vt:lpwstr>
  </property>
</Properties>
</file>